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66" r:id="rId3"/>
    <p:sldId id="256" r:id="rId4"/>
    <p:sldId id="257" r:id="rId5"/>
    <p:sldId id="258" r:id="rId6"/>
    <p:sldId id="259" r:id="rId7"/>
    <p:sldId id="260" r:id="rId8"/>
    <p:sldId id="261" r:id="rId9"/>
    <p:sldId id="262" r:id="rId10"/>
    <p:sldId id="269" r:id="rId11"/>
    <p:sldId id="276" r:id="rId12"/>
  </p:sldIdLst>
  <p:sldSz cx="18288000" cy="10287000"/>
  <p:notesSz cx="6858000" cy="9144000"/>
  <p:embeddedFontLst>
    <p:embeddedFont>
      <p:font typeface="Aileron" panose="020B0604020202020204" charset="0"/>
      <p:regular r:id="rId13"/>
    </p:embeddedFont>
    <p:embeddedFont>
      <p:font typeface="Aileron Bold" panose="020B0604020202020204" charset="0"/>
      <p:regular r:id="rId14"/>
      <p:bold r:id="rId15"/>
    </p:embeddedFont>
    <p:embeddedFont>
      <p:font typeface="Antonio Ultra-Bold" panose="020B0604020202020204" charset="0"/>
      <p:regular r:id="rId16"/>
      <p:bold r:id="rId17"/>
    </p:embeddedFont>
    <p:embeddedFont>
      <p:font typeface="Libre Franklin Bold" panose="020B0604020202020204" charset="0"/>
      <p:regular r:id="rId18"/>
      <p:bold r:id="rId19"/>
    </p:embeddedFont>
    <p:embeddedFont>
      <p:font typeface="Montserrat Bold" panose="020B0604020202020204" charset="0"/>
      <p:regular r:id="rId20"/>
      <p:bold r:id="rId21"/>
    </p:embeddedFont>
    <p:embeddedFont>
      <p:font typeface="Open Sauce" panose="020B0604020202020204" charset="0"/>
      <p:regular r:id="rId22"/>
    </p:embeddedFont>
    <p:embeddedFont>
      <p:font typeface="Open Sauce Bold" panose="020B0604020202020204" charset="0"/>
      <p:regular r:id="rId23"/>
      <p:bold r:id="rId24"/>
    </p:embeddedFont>
    <p:embeddedFont>
      <p:font typeface="TAN Pearl" panose="020B0604020202020204" charset="0"/>
      <p:regular r:id="rId25"/>
    </p:embeddedFont>
    <p:embeddedFont>
      <p:font typeface="TAN Summers" panose="020B0604020202020204" charset="0"/>
      <p:regular r:id="rId26"/>
    </p:embeddedFont>
    <p:embeddedFont>
      <p:font typeface="TT Ramillas Heavy"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6" d="100"/>
          <a:sy n="66" d="100"/>
        </p:scale>
        <p:origin x="7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ideo" Target="https://www.youtube.com/watch?v=tuVa27WISyo" TargetMode="External"/><Relationship Id="rId5" Type="http://schemas.openxmlformats.org/officeDocument/2006/relationships/image" Target="../media/image32.jpeg"/><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2623255" y="450479"/>
            <a:ext cx="13527256" cy="1446230"/>
          </a:xfrm>
          <a:prstGeom prst="rect">
            <a:avLst/>
          </a:prstGeom>
        </p:spPr>
        <p:txBody>
          <a:bodyPr wrap="square" lIns="0" tIns="0" rIns="0" bIns="0" rtlCol="0" anchor="t">
            <a:spAutoFit/>
          </a:bodyPr>
          <a:lstStyle/>
          <a:p>
            <a:pPr marL="0" marR="0" lvl="0" indent="0" algn="ctr" defTabSz="914400" rtl="0" eaLnBrk="1" fontAlgn="auto" latinLnBrk="0" hangingPunct="1">
              <a:lnSpc>
                <a:spcPts val="11999"/>
              </a:lnSpc>
              <a:spcBef>
                <a:spcPts val="0"/>
              </a:spcBef>
              <a:spcAft>
                <a:spcPts val="0"/>
              </a:spcAft>
              <a:buClrTx/>
              <a:buSzTx/>
              <a:buFontTx/>
              <a:buNone/>
              <a:tabLst/>
              <a:defRPr/>
            </a:pPr>
            <a:r>
              <a:rPr kumimoji="0" lang="en-US" sz="9999" b="1" i="0" u="none" strike="noStrike" kern="1200" cap="none" spc="-699" normalizeH="0" baseline="0" noProof="0" dirty="0">
                <a:ln>
                  <a:noFill/>
                </a:ln>
                <a:solidFill>
                  <a:srgbClr val="0083B5"/>
                </a:solidFill>
                <a:effectLst/>
                <a:uLnTx/>
                <a:uFillTx/>
                <a:latin typeface="Aileron Bold"/>
                <a:ea typeface="Aileron Bold"/>
                <a:cs typeface="Aileron Bold"/>
                <a:sym typeface="Aileron Bold"/>
              </a:rPr>
              <a:t>Thank You</a:t>
            </a:r>
            <a:r>
              <a:rPr kumimoji="0" lang="en-US" sz="9999" b="1" i="0" u="none" strike="noStrike" kern="1200" cap="none" spc="-699" normalizeH="0" baseline="0" noProof="0" dirty="0">
                <a:ln>
                  <a:noFill/>
                </a:ln>
                <a:solidFill>
                  <a:srgbClr val="0190C8"/>
                </a:solidFill>
                <a:effectLst/>
                <a:uLnTx/>
                <a:uFillTx/>
                <a:latin typeface="Aileron Bold"/>
                <a:ea typeface="Aileron Bold"/>
                <a:cs typeface="Aileron Bold"/>
                <a:sym typeface="Aileron Bold"/>
              </a:rPr>
              <a:t> </a:t>
            </a:r>
            <a:r>
              <a:rPr kumimoji="0" lang="en-US" sz="9999" b="1" i="0" u="none" strike="noStrike" kern="1200" cap="none" spc="-699" normalizeH="0" baseline="0" noProof="0" dirty="0">
                <a:ln>
                  <a:noFill/>
                </a:ln>
                <a:solidFill>
                  <a:srgbClr val="82BF58"/>
                </a:solidFill>
                <a:effectLst/>
                <a:uLnTx/>
                <a:uFillTx/>
                <a:latin typeface="Aileron Bold"/>
                <a:ea typeface="Aileron Bold"/>
                <a:cs typeface="Aileron Bold"/>
                <a:sym typeface="Aileron Bold"/>
              </a:rPr>
              <a:t>Sponsors</a:t>
            </a:r>
          </a:p>
        </p:txBody>
      </p:sp>
      <p:sp>
        <p:nvSpPr>
          <p:cNvPr id="3" name="Freeform 3"/>
          <p:cNvSpPr/>
          <p:nvPr/>
        </p:nvSpPr>
        <p:spPr>
          <a:xfrm>
            <a:off x="3762300" y="4718473"/>
            <a:ext cx="3442300" cy="1032690"/>
          </a:xfrm>
          <a:custGeom>
            <a:avLst/>
            <a:gdLst/>
            <a:ahLst/>
            <a:cxnLst/>
            <a:rect l="l" t="t" r="r" b="b"/>
            <a:pathLst>
              <a:path w="3442300" h="1032690">
                <a:moveTo>
                  <a:pt x="0" y="0"/>
                </a:moveTo>
                <a:lnTo>
                  <a:pt x="3442300" y="0"/>
                </a:lnTo>
                <a:lnTo>
                  <a:pt x="3442300" y="1032690"/>
                </a:lnTo>
                <a:lnTo>
                  <a:pt x="0" y="103269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7318783" y="4533190"/>
            <a:ext cx="3585145" cy="1272726"/>
          </a:xfrm>
          <a:custGeom>
            <a:avLst/>
            <a:gdLst/>
            <a:ahLst/>
            <a:cxnLst/>
            <a:rect l="l" t="t" r="r" b="b"/>
            <a:pathLst>
              <a:path w="3585145" h="1272726">
                <a:moveTo>
                  <a:pt x="0" y="0"/>
                </a:moveTo>
                <a:lnTo>
                  <a:pt x="3585145" y="0"/>
                </a:lnTo>
                <a:lnTo>
                  <a:pt x="3585145" y="1272726"/>
                </a:lnTo>
                <a:lnTo>
                  <a:pt x="0" y="12727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294318" y="2715173"/>
            <a:ext cx="3139559" cy="417332"/>
          </a:xfrm>
          <a:custGeom>
            <a:avLst/>
            <a:gdLst/>
            <a:ahLst/>
            <a:cxnLst/>
            <a:rect l="l" t="t" r="r" b="b"/>
            <a:pathLst>
              <a:path w="3139559" h="417332">
                <a:moveTo>
                  <a:pt x="0" y="0"/>
                </a:moveTo>
                <a:lnTo>
                  <a:pt x="3139559" y="0"/>
                </a:lnTo>
                <a:lnTo>
                  <a:pt x="3139559" y="417333"/>
                </a:lnTo>
                <a:lnTo>
                  <a:pt x="0" y="417333"/>
                </a:lnTo>
                <a:lnTo>
                  <a:pt x="0" y="0"/>
                </a:lnTo>
                <a:close/>
              </a:path>
            </a:pathLst>
          </a:custGeom>
          <a:blipFill>
            <a:blip r:embed="rId4"/>
            <a:stretch>
              <a:fillRect b="-1284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381348" y="4395065"/>
            <a:ext cx="2843649" cy="1611401"/>
          </a:xfrm>
          <a:custGeom>
            <a:avLst/>
            <a:gdLst/>
            <a:ahLst/>
            <a:cxnLst/>
            <a:rect l="l" t="t" r="r" b="b"/>
            <a:pathLst>
              <a:path w="2843649" h="1611401">
                <a:moveTo>
                  <a:pt x="0" y="0"/>
                </a:moveTo>
                <a:lnTo>
                  <a:pt x="2843649" y="0"/>
                </a:lnTo>
                <a:lnTo>
                  <a:pt x="2843649" y="1611401"/>
                </a:lnTo>
                <a:lnTo>
                  <a:pt x="0" y="161140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318783" y="2209954"/>
            <a:ext cx="3582725" cy="1845104"/>
          </a:xfrm>
          <a:custGeom>
            <a:avLst/>
            <a:gdLst/>
            <a:ahLst/>
            <a:cxnLst/>
            <a:rect l="l" t="t" r="r" b="b"/>
            <a:pathLst>
              <a:path w="3582725" h="1845104">
                <a:moveTo>
                  <a:pt x="0" y="0"/>
                </a:moveTo>
                <a:lnTo>
                  <a:pt x="3582725" y="0"/>
                </a:lnTo>
                <a:lnTo>
                  <a:pt x="3582725" y="1845103"/>
                </a:lnTo>
                <a:lnTo>
                  <a:pt x="0" y="1845103"/>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7831385" y="6464020"/>
            <a:ext cx="2374184" cy="1978426"/>
          </a:xfrm>
          <a:custGeom>
            <a:avLst/>
            <a:gdLst/>
            <a:ahLst/>
            <a:cxnLst/>
            <a:rect l="l" t="t" r="r" b="b"/>
            <a:pathLst>
              <a:path w="2374184" h="1978426">
                <a:moveTo>
                  <a:pt x="0" y="0"/>
                </a:moveTo>
                <a:lnTo>
                  <a:pt x="2374184" y="0"/>
                </a:lnTo>
                <a:lnTo>
                  <a:pt x="2374184" y="1978426"/>
                </a:lnTo>
                <a:lnTo>
                  <a:pt x="0" y="1978426"/>
                </a:lnTo>
                <a:lnTo>
                  <a:pt x="0" y="0"/>
                </a:lnTo>
                <a:close/>
              </a:path>
            </a:pathLst>
          </a:custGeom>
          <a:blipFill>
            <a:blip r:embed="rId7"/>
            <a:stretch>
              <a:fillRect t="-1428" b="-1857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1662383" y="4247550"/>
            <a:ext cx="2119548" cy="1844007"/>
          </a:xfrm>
          <a:custGeom>
            <a:avLst/>
            <a:gdLst/>
            <a:ahLst/>
            <a:cxnLst/>
            <a:rect l="l" t="t" r="r" b="b"/>
            <a:pathLst>
              <a:path w="2119548" h="1844007">
                <a:moveTo>
                  <a:pt x="0" y="0"/>
                </a:moveTo>
                <a:lnTo>
                  <a:pt x="2119547" y="0"/>
                </a:lnTo>
                <a:lnTo>
                  <a:pt x="2119547" y="1844006"/>
                </a:lnTo>
                <a:lnTo>
                  <a:pt x="0" y="1844006"/>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1012434" y="2570561"/>
            <a:ext cx="3419445" cy="801807"/>
          </a:xfrm>
          <a:prstGeom prst="rect">
            <a:avLst/>
          </a:prstGeom>
        </p:spPr>
        <p:txBody>
          <a:bodyPr lIns="0" tIns="0" rIns="0" bIns="0" rtlCol="0" anchor="t">
            <a:spAutoFit/>
          </a:bodyPr>
          <a:lstStyle/>
          <a:p>
            <a:pPr marL="0" marR="0" lvl="0" indent="0" algn="ctr" defTabSz="914400" rtl="0" eaLnBrk="1" fontAlgn="auto" latinLnBrk="0" hangingPunct="1">
              <a:lnSpc>
                <a:spcPts val="3053"/>
              </a:lnSpc>
              <a:spcBef>
                <a:spcPts val="0"/>
              </a:spcBef>
              <a:spcAft>
                <a:spcPts val="0"/>
              </a:spcAft>
              <a:buClrTx/>
              <a:buSzTx/>
              <a:buFontTx/>
              <a:buNone/>
              <a:tabLst/>
              <a:defRPr/>
            </a:pPr>
            <a:r>
              <a:rPr kumimoji="0" lang="en-US" sz="3392" b="1" i="0" u="none" strike="noStrike" kern="1200" cap="none" spc="-101" normalizeH="0" baseline="0" noProof="0">
                <a:ln>
                  <a:noFill/>
                </a:ln>
                <a:solidFill>
                  <a:srgbClr val="18375D"/>
                </a:solidFill>
                <a:effectLst/>
                <a:uLnTx/>
                <a:uFillTx/>
                <a:latin typeface="TT Ramillas Heavy"/>
                <a:ea typeface="TT Ramillas Heavy"/>
                <a:cs typeface="TT Ramillas Heavy"/>
                <a:sym typeface="TT Ramillas Heavy"/>
              </a:rPr>
              <a:t>Monica Merante &amp; Brian Cornue</a:t>
            </a:r>
          </a:p>
        </p:txBody>
      </p:sp>
      <p:sp>
        <p:nvSpPr>
          <p:cNvPr id="11" name="Freeform 11"/>
          <p:cNvSpPr/>
          <p:nvPr/>
        </p:nvSpPr>
        <p:spPr>
          <a:xfrm>
            <a:off x="4078742" y="2130179"/>
            <a:ext cx="2809416" cy="1587320"/>
          </a:xfrm>
          <a:custGeom>
            <a:avLst/>
            <a:gdLst/>
            <a:ahLst/>
            <a:cxnLst/>
            <a:rect l="l" t="t" r="r" b="b"/>
            <a:pathLst>
              <a:path w="2809416" h="1587320">
                <a:moveTo>
                  <a:pt x="0" y="0"/>
                </a:moveTo>
                <a:lnTo>
                  <a:pt x="2809416" y="0"/>
                </a:lnTo>
                <a:lnTo>
                  <a:pt x="2809416" y="1587321"/>
                </a:lnTo>
                <a:lnTo>
                  <a:pt x="0" y="1587321"/>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4046299" y="6600676"/>
            <a:ext cx="2841859" cy="1705115"/>
          </a:xfrm>
          <a:custGeom>
            <a:avLst/>
            <a:gdLst/>
            <a:ahLst/>
            <a:cxnLst/>
            <a:rect l="l" t="t" r="r" b="b"/>
            <a:pathLst>
              <a:path w="2841859" h="1705115">
                <a:moveTo>
                  <a:pt x="0" y="0"/>
                </a:moveTo>
                <a:lnTo>
                  <a:pt x="2841859" y="0"/>
                </a:lnTo>
                <a:lnTo>
                  <a:pt x="2841859" y="1705115"/>
                </a:lnTo>
                <a:lnTo>
                  <a:pt x="0" y="17051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012434" y="6772761"/>
            <a:ext cx="3501854" cy="1155047"/>
          </a:xfrm>
          <a:custGeom>
            <a:avLst/>
            <a:gdLst/>
            <a:ahLst/>
            <a:cxnLst/>
            <a:rect l="l" t="t" r="r" b="b"/>
            <a:pathLst>
              <a:path w="3501854" h="1155047">
                <a:moveTo>
                  <a:pt x="0" y="0"/>
                </a:moveTo>
                <a:lnTo>
                  <a:pt x="3501854" y="0"/>
                </a:lnTo>
                <a:lnTo>
                  <a:pt x="3501854" y="1155046"/>
                </a:lnTo>
                <a:lnTo>
                  <a:pt x="0" y="1155046"/>
                </a:lnTo>
                <a:lnTo>
                  <a:pt x="0" y="0"/>
                </a:lnTo>
                <a:close/>
              </a:path>
            </a:pathLst>
          </a:custGeom>
          <a:blipFill>
            <a:blip r:embed="rId12"/>
            <a:stretch>
              <a:fillRect t="-32580" b="-371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4634278" y="4924694"/>
            <a:ext cx="3510847" cy="620250"/>
          </a:xfrm>
          <a:custGeom>
            <a:avLst/>
            <a:gdLst/>
            <a:ahLst/>
            <a:cxnLst/>
            <a:rect l="l" t="t" r="r" b="b"/>
            <a:pathLst>
              <a:path w="3510847" h="620250">
                <a:moveTo>
                  <a:pt x="0" y="0"/>
                </a:moveTo>
                <a:lnTo>
                  <a:pt x="3510847" y="0"/>
                </a:lnTo>
                <a:lnTo>
                  <a:pt x="3510847" y="620249"/>
                </a:lnTo>
                <a:lnTo>
                  <a:pt x="0" y="620249"/>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4693195" y="2548997"/>
            <a:ext cx="3338620" cy="934814"/>
          </a:xfrm>
          <a:custGeom>
            <a:avLst/>
            <a:gdLst/>
            <a:ahLst/>
            <a:cxnLst/>
            <a:rect l="l" t="t" r="r" b="b"/>
            <a:pathLst>
              <a:path w="3338620" h="934814">
                <a:moveTo>
                  <a:pt x="0" y="0"/>
                </a:moveTo>
                <a:lnTo>
                  <a:pt x="3338621" y="0"/>
                </a:lnTo>
                <a:lnTo>
                  <a:pt x="3338621" y="934813"/>
                </a:lnTo>
                <a:lnTo>
                  <a:pt x="0" y="934813"/>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6"/>
          <p:cNvGrpSpPr/>
          <p:nvPr/>
        </p:nvGrpSpPr>
        <p:grpSpPr>
          <a:xfrm>
            <a:off x="16389701" y="-4023253"/>
            <a:ext cx="5657850" cy="565785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235"/>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p:cNvGrpSpPr/>
          <p:nvPr/>
        </p:nvGrpSpPr>
        <p:grpSpPr>
          <a:xfrm>
            <a:off x="381348" y="444145"/>
            <a:ext cx="1279644" cy="327444"/>
            <a:chOff x="0" y="0"/>
            <a:chExt cx="1706192" cy="436592"/>
          </a:xfrm>
        </p:grpSpPr>
        <p:grpSp>
          <p:nvGrpSpPr>
            <p:cNvPr id="20" name="Group 20"/>
            <p:cNvGrpSpPr/>
            <p:nvPr/>
          </p:nvGrpSpPr>
          <p:grpSpPr>
            <a:xfrm>
              <a:off x="1269600" y="0"/>
              <a:ext cx="436592" cy="43659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648514" y="0"/>
              <a:ext cx="436592" cy="43659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6"/>
            <p:cNvGrpSpPr/>
            <p:nvPr/>
          </p:nvGrpSpPr>
          <p:grpSpPr>
            <a:xfrm>
              <a:off x="0" y="0"/>
              <a:ext cx="436592" cy="43659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9" name="Group 29"/>
          <p:cNvGrpSpPr/>
          <p:nvPr/>
        </p:nvGrpSpPr>
        <p:grpSpPr>
          <a:xfrm>
            <a:off x="14693195" y="6464020"/>
            <a:ext cx="6197183" cy="619718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3B5"/>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p:cNvGrpSpPr/>
          <p:nvPr/>
        </p:nvGrpSpPr>
        <p:grpSpPr>
          <a:xfrm>
            <a:off x="15638599" y="7609860"/>
            <a:ext cx="2393216" cy="2310104"/>
            <a:chOff x="-64852" y="0"/>
            <a:chExt cx="3190955" cy="3080139"/>
          </a:xfrm>
        </p:grpSpPr>
        <p:sp>
          <p:nvSpPr>
            <p:cNvPr id="33" name="Freeform 33"/>
            <p:cNvSpPr/>
            <p:nvPr/>
          </p:nvSpPr>
          <p:spPr>
            <a:xfrm>
              <a:off x="114702" y="2198006"/>
              <a:ext cx="2845591" cy="882133"/>
            </a:xfrm>
            <a:custGeom>
              <a:avLst/>
              <a:gdLst/>
              <a:ahLst/>
              <a:cxnLst/>
              <a:rect l="l" t="t" r="r" b="b"/>
              <a:pathLst>
                <a:path w="2845591" h="882133">
                  <a:moveTo>
                    <a:pt x="0" y="0"/>
                  </a:moveTo>
                  <a:lnTo>
                    <a:pt x="2845591" y="0"/>
                  </a:lnTo>
                  <a:lnTo>
                    <a:pt x="2845591" y="882133"/>
                  </a:lnTo>
                  <a:lnTo>
                    <a:pt x="0" y="882133"/>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4"/>
            <p:cNvSpPr txBox="1"/>
            <p:nvPr/>
          </p:nvSpPr>
          <p:spPr>
            <a:xfrm rot="16200000">
              <a:off x="-426212" y="361360"/>
              <a:ext cx="1763262" cy="1040542"/>
            </a:xfrm>
            <a:prstGeom prst="rect">
              <a:avLst/>
            </a:prstGeom>
          </p:spPr>
          <p:txBody>
            <a:bodyPr lIns="0" tIns="0" rIns="0" bIns="0" rtlCol="0" anchor="t">
              <a:spAutoFit/>
            </a:bodyPr>
            <a:lstStyle/>
            <a:p>
              <a:pPr marL="0" marR="0" lvl="0" indent="0" algn="ctr" defTabSz="914400" rtl="0" eaLnBrk="1" fontAlgn="auto" latinLnBrk="0" hangingPunct="1">
                <a:lnSpc>
                  <a:spcPts val="6866"/>
                </a:lnSpc>
                <a:spcBef>
                  <a:spcPts val="0"/>
                </a:spcBef>
                <a:spcAft>
                  <a:spcPts val="0"/>
                </a:spcAft>
                <a:buClrTx/>
                <a:buSzTx/>
                <a:buFontTx/>
                <a:buNone/>
                <a:tabLst/>
                <a:defRPr/>
              </a:pPr>
              <a:r>
                <a:rPr kumimoji="0" lang="en-US" sz="4000" b="1" i="0" u="none" strike="noStrike" kern="1200" cap="none" spc="230" normalizeH="0" baseline="0" noProof="0" dirty="0">
                  <a:ln>
                    <a:noFill/>
                  </a:ln>
                  <a:solidFill>
                    <a:srgbClr val="82BF58"/>
                  </a:solidFill>
                  <a:effectLst/>
                  <a:uLnTx/>
                  <a:uFillTx/>
                  <a:latin typeface="Antonio Ultra-Bold"/>
                  <a:ea typeface="Antonio Ultra-Bold"/>
                  <a:cs typeface="Antonio Ultra-Bold"/>
                  <a:sym typeface="Antonio Ultra-Bold"/>
                </a:rPr>
                <a:t>2025</a:t>
              </a:r>
            </a:p>
          </p:txBody>
        </p:sp>
        <p:sp>
          <p:nvSpPr>
            <p:cNvPr id="35" name="TextBox 35"/>
            <p:cNvSpPr txBox="1"/>
            <p:nvPr/>
          </p:nvSpPr>
          <p:spPr>
            <a:xfrm>
              <a:off x="996558" y="440906"/>
              <a:ext cx="2102183" cy="1347157"/>
            </a:xfrm>
            <a:prstGeom prst="rect">
              <a:avLst/>
            </a:prstGeom>
          </p:spPr>
          <p:txBody>
            <a:bodyPr lIns="0" tIns="0" rIns="0" bIns="0" rtlCol="0" anchor="t">
              <a:spAutoFit/>
            </a:bodyPr>
            <a:lstStyle/>
            <a:p>
              <a:pPr marL="0" marR="0" lvl="0" indent="0" algn="just" defTabSz="914400" rtl="0" eaLnBrk="1" fontAlgn="auto" latinLnBrk="0" hangingPunct="1">
                <a:lnSpc>
                  <a:spcPts val="2584"/>
                </a:lnSpc>
                <a:spcBef>
                  <a:spcPts val="0"/>
                </a:spcBef>
                <a:spcAft>
                  <a:spcPts val="0"/>
                </a:spcAft>
                <a:buClrTx/>
                <a:buSzTx/>
                <a:buFontTx/>
                <a:buNone/>
                <a:tabLst/>
                <a:defRPr/>
              </a:pPr>
              <a:r>
                <a:rPr kumimoji="0" lang="en-US" sz="2721"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MENTAL </a:t>
              </a:r>
            </a:p>
            <a:p>
              <a:pPr marL="0" marR="0" lvl="0" indent="0" algn="just" defTabSz="914400" rtl="0" eaLnBrk="1" fontAlgn="auto" latinLnBrk="0" hangingPunct="1">
                <a:lnSpc>
                  <a:spcPts val="2584"/>
                </a:lnSpc>
                <a:spcBef>
                  <a:spcPts val="0"/>
                </a:spcBef>
                <a:spcAft>
                  <a:spcPts val="0"/>
                </a:spcAft>
                <a:buClrTx/>
                <a:buSzTx/>
                <a:buFontTx/>
                <a:buNone/>
                <a:tabLst/>
                <a:defRPr/>
              </a:pPr>
              <a:r>
                <a:rPr kumimoji="0" lang="en-US" sz="2721"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HEALTH</a:t>
              </a:r>
            </a:p>
            <a:p>
              <a:pPr marL="0" marR="0" lvl="0" indent="0" algn="just" defTabSz="914400" rtl="0" eaLnBrk="1" fontAlgn="auto" latinLnBrk="0" hangingPunct="1">
                <a:lnSpc>
                  <a:spcPts val="2584"/>
                </a:lnSpc>
                <a:spcBef>
                  <a:spcPts val="0"/>
                </a:spcBef>
                <a:spcAft>
                  <a:spcPts val="0"/>
                </a:spcAft>
                <a:buClrTx/>
                <a:buSzTx/>
                <a:buFontTx/>
                <a:buNone/>
                <a:tabLst/>
                <a:defRPr/>
              </a:pPr>
              <a:r>
                <a:rPr kumimoji="0" lang="en-US" sz="2721"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SUMMIT</a:t>
              </a:r>
            </a:p>
          </p:txBody>
        </p:sp>
        <p:sp>
          <p:nvSpPr>
            <p:cNvPr id="36" name="TextBox 36"/>
            <p:cNvSpPr txBox="1"/>
            <p:nvPr/>
          </p:nvSpPr>
          <p:spPr>
            <a:xfrm>
              <a:off x="996558" y="38100"/>
              <a:ext cx="2129545" cy="336131"/>
            </a:xfrm>
            <a:prstGeom prst="rect">
              <a:avLst/>
            </a:prstGeom>
          </p:spPr>
          <p:txBody>
            <a:bodyPr lIns="0" tIns="0" rIns="0" bIns="0" rtlCol="0" anchor="t">
              <a:spAutoFit/>
            </a:bodyPr>
            <a:lstStyle/>
            <a:p>
              <a:pPr marL="0" marR="0" lvl="0" indent="0" algn="l" defTabSz="914400" rtl="0" eaLnBrk="1" fontAlgn="auto" latinLnBrk="0" hangingPunct="1">
                <a:lnSpc>
                  <a:spcPts val="1837"/>
                </a:lnSpc>
                <a:spcBef>
                  <a:spcPts val="0"/>
                </a:spcBef>
                <a:spcAft>
                  <a:spcPts val="0"/>
                </a:spcAft>
                <a:buClrTx/>
                <a:buSzTx/>
                <a:buFontTx/>
                <a:buNone/>
                <a:tabLst/>
                <a:defRPr/>
              </a:pPr>
              <a:r>
                <a:rPr kumimoji="0" lang="en-US" sz="1934" b="1" i="0" u="none" strike="noStrike" kern="1200" cap="none" spc="0" normalizeH="0" baseline="0" noProof="0">
                  <a:ln>
                    <a:noFill/>
                  </a:ln>
                  <a:solidFill>
                    <a:srgbClr val="FEFEFE"/>
                  </a:solidFill>
                  <a:effectLst/>
                  <a:uLnTx/>
                  <a:uFillTx/>
                  <a:latin typeface="Libre Franklin Bold"/>
                  <a:ea typeface="Libre Franklin Bold"/>
                  <a:cs typeface="Libre Franklin Bold"/>
                  <a:sym typeface="Libre Franklin Bold"/>
                </a:rPr>
                <a:t>CNY YOUTH </a:t>
              </a:r>
            </a:p>
          </p:txBody>
        </p:sp>
        <p:sp>
          <p:nvSpPr>
            <p:cNvPr id="37" name="TextBox 37"/>
            <p:cNvSpPr txBox="1"/>
            <p:nvPr/>
          </p:nvSpPr>
          <p:spPr>
            <a:xfrm>
              <a:off x="0" y="1969756"/>
              <a:ext cx="1235395" cy="159906"/>
            </a:xfrm>
            <a:prstGeom prst="rect">
              <a:avLst/>
            </a:prstGeom>
          </p:spPr>
          <p:txBody>
            <a:bodyPr lIns="0" tIns="0" rIns="0" bIns="0" rtlCol="0" anchor="t">
              <a:spAutoFit/>
            </a:bodyPr>
            <a:lstStyle/>
            <a:p>
              <a:pPr marL="0" marR="0" lvl="0" indent="0" algn="just" defTabSz="914400" rtl="0" eaLnBrk="1" fontAlgn="auto" latinLnBrk="0" hangingPunct="1">
                <a:lnSpc>
                  <a:spcPts val="994"/>
                </a:lnSpc>
                <a:spcBef>
                  <a:spcPts val="0"/>
                </a:spcBef>
                <a:spcAft>
                  <a:spcPts val="0"/>
                </a:spcAft>
                <a:buClrTx/>
                <a:buSzTx/>
                <a:buFontTx/>
                <a:buNone/>
                <a:tabLst/>
                <a:defRPr/>
              </a:pPr>
              <a:r>
                <a:rPr kumimoji="0" lang="en-US" sz="710" b="1" i="0" u="none" strike="noStrike" kern="1200" cap="none" spc="0" normalizeH="0" baseline="0" noProof="0">
                  <a:ln>
                    <a:noFill/>
                  </a:ln>
                  <a:solidFill>
                    <a:srgbClr val="82BF58"/>
                  </a:solidFill>
                  <a:effectLst/>
                  <a:uLnTx/>
                  <a:uFillTx/>
                  <a:latin typeface="Montserrat Bold"/>
                  <a:ea typeface="Montserrat Bold"/>
                  <a:cs typeface="Montserrat Bold"/>
                  <a:sym typeface="Montserrat Bold"/>
                </a:rPr>
                <a:t>PRESENTED BY</a:t>
              </a:r>
            </a:p>
          </p:txBody>
        </p:sp>
      </p:grpSp>
      <p:grpSp>
        <p:nvGrpSpPr>
          <p:cNvPr id="38" name="Group 38"/>
          <p:cNvGrpSpPr/>
          <p:nvPr/>
        </p:nvGrpSpPr>
        <p:grpSpPr>
          <a:xfrm>
            <a:off x="-3505108" y="8442446"/>
            <a:ext cx="5657850" cy="5657850"/>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235"/>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40"/>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167440" y="-2727042"/>
            <a:ext cx="5657850" cy="565785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3B5"/>
            </a:solidFill>
            <a:ln cap="sq">
              <a:noFill/>
              <a:prstDash val="solid"/>
              <a:miter/>
            </a:ln>
          </p:spPr>
          <p:txBody>
            <a:bodyPr/>
            <a:lstStyle/>
            <a:p>
              <a:endParaRPr lang="en-US"/>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390959" y="8567821"/>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3B5"/>
            </a:solidFill>
            <a:ln cap="sq">
              <a:noFill/>
              <a:prstDash val="solid"/>
              <a:miter/>
            </a:ln>
          </p:spPr>
          <p:txBody>
            <a:bodyPr/>
            <a:lstStyle/>
            <a:p>
              <a:endParaRPr lang="en-US"/>
            </a:p>
          </p:txBody>
        </p:sp>
        <p:sp>
          <p:nvSpPr>
            <p:cNvPr id="7" name="TextBox 7"/>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TextBox 8"/>
          <p:cNvSpPr txBox="1"/>
          <p:nvPr/>
        </p:nvSpPr>
        <p:spPr>
          <a:xfrm>
            <a:off x="1028700" y="581042"/>
            <a:ext cx="8253132" cy="885792"/>
          </a:xfrm>
          <a:prstGeom prst="rect">
            <a:avLst/>
          </a:prstGeom>
        </p:spPr>
        <p:txBody>
          <a:bodyPr lIns="0" tIns="0" rIns="0" bIns="0" rtlCol="0" anchor="t">
            <a:spAutoFit/>
          </a:bodyPr>
          <a:lstStyle/>
          <a:p>
            <a:pPr algn="l">
              <a:lnSpc>
                <a:spcPts val="6901"/>
              </a:lnSpc>
            </a:pPr>
            <a:r>
              <a:rPr lang="en-US" sz="5750" b="1" spc="-402">
                <a:solidFill>
                  <a:srgbClr val="0083B5"/>
                </a:solidFill>
                <a:latin typeface="Aileron Bold"/>
                <a:ea typeface="Aileron Bold"/>
                <a:cs typeface="Aileron Bold"/>
                <a:sym typeface="Aileron Bold"/>
              </a:rPr>
              <a:t>Session 2 </a:t>
            </a:r>
            <a:r>
              <a:rPr lang="en-US" sz="5750" b="1" spc="-402">
                <a:solidFill>
                  <a:srgbClr val="0190C8"/>
                </a:solidFill>
                <a:latin typeface="Aileron Bold"/>
                <a:ea typeface="Aileron Bold"/>
                <a:cs typeface="Aileron Bold"/>
                <a:sym typeface="Aileron Bold"/>
              </a:rPr>
              <a:t> </a:t>
            </a:r>
            <a:r>
              <a:rPr lang="en-US" sz="5750" b="1" spc="-402">
                <a:solidFill>
                  <a:srgbClr val="82BF58"/>
                </a:solidFill>
                <a:latin typeface="Aileron Bold"/>
                <a:ea typeface="Aileron Bold"/>
                <a:cs typeface="Aileron Bold"/>
                <a:sym typeface="Aileron Bold"/>
              </a:rPr>
              <a:t>Breakouts</a:t>
            </a:r>
          </a:p>
        </p:txBody>
      </p:sp>
      <p:sp>
        <p:nvSpPr>
          <p:cNvPr id="9" name="TextBox 9"/>
          <p:cNvSpPr txBox="1"/>
          <p:nvPr/>
        </p:nvSpPr>
        <p:spPr>
          <a:xfrm>
            <a:off x="996596" y="2840865"/>
            <a:ext cx="16294807" cy="5581650"/>
          </a:xfrm>
          <a:prstGeom prst="rect">
            <a:avLst/>
          </a:prstGeom>
        </p:spPr>
        <p:txBody>
          <a:bodyPr lIns="0" tIns="0" rIns="0" bIns="0" rtlCol="0" anchor="t">
            <a:spAutoFit/>
          </a:bodyPr>
          <a:lstStyle/>
          <a:p>
            <a:pPr marL="885191" lvl="1" indent="-442595" algn="l">
              <a:lnSpc>
                <a:spcPts val="4920"/>
              </a:lnSpc>
              <a:buFont typeface="Arial"/>
              <a:buChar char="•"/>
            </a:pPr>
            <a:r>
              <a:rPr lang="en-US" sz="4100" b="1">
                <a:solidFill>
                  <a:srgbClr val="000000"/>
                </a:solidFill>
                <a:latin typeface="Aileron Bold"/>
                <a:ea typeface="Aileron Bold"/>
                <a:cs typeface="Aileron Bold"/>
                <a:sym typeface="Aileron Bold"/>
              </a:rPr>
              <a:t>From Burnout to Balance: Recognizing and Preventing Compassion Fatigue </a:t>
            </a:r>
            <a:r>
              <a:rPr lang="en-US" sz="4100">
                <a:solidFill>
                  <a:srgbClr val="000000"/>
                </a:solidFill>
                <a:latin typeface="Aileron"/>
                <a:ea typeface="Aileron"/>
                <a:cs typeface="Aileron"/>
                <a:sym typeface="Aileron"/>
              </a:rPr>
              <a:t>Rachel Johnson, MSW, LMFT</a:t>
            </a:r>
            <a:r>
              <a:rPr lang="en-US" sz="4100" b="1">
                <a:solidFill>
                  <a:srgbClr val="000000"/>
                </a:solidFill>
                <a:latin typeface="Aileron Bold"/>
                <a:ea typeface="Aileron Bold"/>
                <a:cs typeface="Aileron Bold"/>
                <a:sym typeface="Aileron Bold"/>
              </a:rPr>
              <a:t> </a:t>
            </a:r>
          </a:p>
          <a:p>
            <a:pPr algn="l">
              <a:lnSpc>
                <a:spcPts val="4920"/>
              </a:lnSpc>
            </a:pPr>
            <a:r>
              <a:rPr lang="en-US" sz="4100" b="1">
                <a:solidFill>
                  <a:srgbClr val="000000"/>
                </a:solidFill>
                <a:latin typeface="Aileron Bold"/>
                <a:ea typeface="Aileron Bold"/>
                <a:cs typeface="Aileron Bold"/>
                <a:sym typeface="Aileron Bold"/>
              </a:rPr>
              <a:t>         </a:t>
            </a:r>
            <a:r>
              <a:rPr lang="en-US" sz="4100" b="1">
                <a:solidFill>
                  <a:srgbClr val="0083B5"/>
                </a:solidFill>
                <a:latin typeface="Aileron Bold"/>
                <a:ea typeface="Aileron Bold"/>
                <a:cs typeface="Aileron Bold"/>
                <a:sym typeface="Aileron Bold"/>
              </a:rPr>
              <a:t>Liberty I</a:t>
            </a:r>
            <a:r>
              <a:rPr lang="en-US" sz="4100" b="1">
                <a:solidFill>
                  <a:srgbClr val="000000"/>
                </a:solidFill>
                <a:latin typeface="Aileron Bold"/>
                <a:ea typeface="Aileron Bold"/>
                <a:cs typeface="Aileron Bold"/>
                <a:sym typeface="Aileron Bold"/>
              </a:rPr>
              <a:t> </a:t>
            </a:r>
          </a:p>
          <a:p>
            <a:pPr algn="l">
              <a:lnSpc>
                <a:spcPts val="4920"/>
              </a:lnSpc>
            </a:pPr>
            <a:endParaRPr lang="en-US" sz="4100" b="1">
              <a:solidFill>
                <a:srgbClr val="000000"/>
              </a:solidFill>
              <a:latin typeface="Aileron Bold"/>
              <a:ea typeface="Aileron Bold"/>
              <a:cs typeface="Aileron Bold"/>
              <a:sym typeface="Aileron Bold"/>
            </a:endParaRPr>
          </a:p>
          <a:p>
            <a:pPr marL="885191" lvl="1" indent="-442595" algn="l">
              <a:lnSpc>
                <a:spcPts val="4920"/>
              </a:lnSpc>
              <a:buFont typeface="Arial"/>
              <a:buChar char="•"/>
            </a:pPr>
            <a:r>
              <a:rPr lang="en-US" sz="4100" b="1">
                <a:solidFill>
                  <a:srgbClr val="000000"/>
                </a:solidFill>
                <a:latin typeface="Aileron Bold"/>
                <a:ea typeface="Aileron Bold"/>
                <a:cs typeface="Aileron Bold"/>
                <a:sym typeface="Aileron Bold"/>
              </a:rPr>
              <a:t>Panel Discussion: Amplifying Prevention: Transforming School Culture to Save Lives </a:t>
            </a:r>
            <a:r>
              <a:rPr lang="en-US" sz="4100">
                <a:solidFill>
                  <a:srgbClr val="000000"/>
                </a:solidFill>
                <a:latin typeface="Aileron"/>
                <a:ea typeface="Aileron"/>
                <a:cs typeface="Aileron"/>
                <a:sym typeface="Aileron"/>
              </a:rPr>
              <a:t>Dr. Terry Ward, Ed.D, Kristin Moses, LMSW, Jennifer Parmalee, Cheryl West, Rory Malone, Facilitator Dr. Maureen Patterson Ed.D. </a:t>
            </a:r>
          </a:p>
          <a:p>
            <a:pPr algn="l">
              <a:lnSpc>
                <a:spcPts val="4920"/>
              </a:lnSpc>
            </a:pPr>
            <a:r>
              <a:rPr lang="en-US" sz="4100">
                <a:solidFill>
                  <a:srgbClr val="000000"/>
                </a:solidFill>
                <a:latin typeface="Aileron"/>
                <a:ea typeface="Aileron"/>
                <a:cs typeface="Aileron"/>
                <a:sym typeface="Aileron"/>
              </a:rPr>
              <a:t>        </a:t>
            </a:r>
            <a:r>
              <a:rPr lang="en-US" sz="4100" b="1">
                <a:solidFill>
                  <a:srgbClr val="0083B5"/>
                </a:solidFill>
                <a:latin typeface="Aileron Bold"/>
                <a:ea typeface="Aileron Bold"/>
                <a:cs typeface="Aileron Bold"/>
                <a:sym typeface="Aileron Bold"/>
              </a:rPr>
              <a:t>Liberty II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667D6-A569-B851-B278-607AFA919C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509675-9816-D762-E96B-A6BC043E8CDF}"/>
              </a:ext>
            </a:extLst>
          </p:cNvPr>
          <p:cNvSpPr txBox="1"/>
          <p:nvPr/>
        </p:nvSpPr>
        <p:spPr>
          <a:xfrm>
            <a:off x="2623255" y="450479"/>
            <a:ext cx="13527256" cy="1446230"/>
          </a:xfrm>
          <a:prstGeom prst="rect">
            <a:avLst/>
          </a:prstGeom>
        </p:spPr>
        <p:txBody>
          <a:bodyPr wrap="square" lIns="0" tIns="0" rIns="0" bIns="0" rtlCol="0" anchor="t">
            <a:spAutoFit/>
          </a:bodyPr>
          <a:lstStyle/>
          <a:p>
            <a:pPr marL="0" marR="0" lvl="0" indent="0" algn="ctr" defTabSz="914400" rtl="0" eaLnBrk="1" fontAlgn="auto" latinLnBrk="0" hangingPunct="1">
              <a:lnSpc>
                <a:spcPts val="11999"/>
              </a:lnSpc>
              <a:spcBef>
                <a:spcPts val="0"/>
              </a:spcBef>
              <a:spcAft>
                <a:spcPts val="0"/>
              </a:spcAft>
              <a:buClrTx/>
              <a:buSzTx/>
              <a:buFontTx/>
              <a:buNone/>
              <a:tabLst/>
              <a:defRPr/>
            </a:pPr>
            <a:r>
              <a:rPr kumimoji="0" lang="en-US" sz="9999" b="1" i="0" u="none" strike="noStrike" kern="1200" cap="none" spc="-699" normalizeH="0" baseline="0" noProof="0" dirty="0">
                <a:ln>
                  <a:noFill/>
                </a:ln>
                <a:solidFill>
                  <a:srgbClr val="0083B5"/>
                </a:solidFill>
                <a:effectLst/>
                <a:uLnTx/>
                <a:uFillTx/>
                <a:latin typeface="Aileron Bold"/>
                <a:ea typeface="Aileron Bold"/>
                <a:cs typeface="Aileron Bold"/>
                <a:sym typeface="Aileron Bold"/>
              </a:rPr>
              <a:t>Thank You</a:t>
            </a:r>
            <a:r>
              <a:rPr kumimoji="0" lang="en-US" sz="9999" b="1" i="0" u="none" strike="noStrike" kern="1200" cap="none" spc="-699" normalizeH="0" baseline="0" noProof="0" dirty="0">
                <a:ln>
                  <a:noFill/>
                </a:ln>
                <a:solidFill>
                  <a:srgbClr val="0190C8"/>
                </a:solidFill>
                <a:effectLst/>
                <a:uLnTx/>
                <a:uFillTx/>
                <a:latin typeface="Aileron Bold"/>
                <a:ea typeface="Aileron Bold"/>
                <a:cs typeface="Aileron Bold"/>
                <a:sym typeface="Aileron Bold"/>
              </a:rPr>
              <a:t> </a:t>
            </a:r>
            <a:r>
              <a:rPr kumimoji="0" lang="en-US" sz="9999" b="1" i="0" u="none" strike="noStrike" kern="1200" cap="none" spc="-699" normalizeH="0" baseline="0" noProof="0" dirty="0">
                <a:ln>
                  <a:noFill/>
                </a:ln>
                <a:solidFill>
                  <a:srgbClr val="82BF58"/>
                </a:solidFill>
                <a:effectLst/>
                <a:uLnTx/>
                <a:uFillTx/>
                <a:latin typeface="Aileron Bold"/>
                <a:ea typeface="Aileron Bold"/>
                <a:cs typeface="Aileron Bold"/>
                <a:sym typeface="Aileron Bold"/>
              </a:rPr>
              <a:t>Sponsors</a:t>
            </a:r>
          </a:p>
        </p:txBody>
      </p:sp>
      <p:sp>
        <p:nvSpPr>
          <p:cNvPr id="3" name="Freeform 3">
            <a:extLst>
              <a:ext uri="{FF2B5EF4-FFF2-40B4-BE49-F238E27FC236}">
                <a16:creationId xmlns:a16="http://schemas.microsoft.com/office/drawing/2014/main" id="{765907F1-7498-58F5-43D0-5253D7DF511D}"/>
              </a:ext>
            </a:extLst>
          </p:cNvPr>
          <p:cNvSpPr/>
          <p:nvPr/>
        </p:nvSpPr>
        <p:spPr>
          <a:xfrm>
            <a:off x="3762300" y="4718473"/>
            <a:ext cx="3442300" cy="1032690"/>
          </a:xfrm>
          <a:custGeom>
            <a:avLst/>
            <a:gdLst/>
            <a:ahLst/>
            <a:cxnLst/>
            <a:rect l="l" t="t" r="r" b="b"/>
            <a:pathLst>
              <a:path w="3442300" h="1032690">
                <a:moveTo>
                  <a:pt x="0" y="0"/>
                </a:moveTo>
                <a:lnTo>
                  <a:pt x="3442300" y="0"/>
                </a:lnTo>
                <a:lnTo>
                  <a:pt x="3442300" y="1032690"/>
                </a:lnTo>
                <a:lnTo>
                  <a:pt x="0" y="103269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A712744B-1D69-FF88-14A6-D10A0D4FF9B8}"/>
              </a:ext>
            </a:extLst>
          </p:cNvPr>
          <p:cNvSpPr/>
          <p:nvPr/>
        </p:nvSpPr>
        <p:spPr>
          <a:xfrm>
            <a:off x="7318783" y="4533190"/>
            <a:ext cx="3585145" cy="1272726"/>
          </a:xfrm>
          <a:custGeom>
            <a:avLst/>
            <a:gdLst/>
            <a:ahLst/>
            <a:cxnLst/>
            <a:rect l="l" t="t" r="r" b="b"/>
            <a:pathLst>
              <a:path w="3585145" h="1272726">
                <a:moveTo>
                  <a:pt x="0" y="0"/>
                </a:moveTo>
                <a:lnTo>
                  <a:pt x="3585145" y="0"/>
                </a:lnTo>
                <a:lnTo>
                  <a:pt x="3585145" y="1272726"/>
                </a:lnTo>
                <a:lnTo>
                  <a:pt x="0" y="127272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A6FDD93F-00ED-074A-3D1E-C2119B4F7821}"/>
              </a:ext>
            </a:extLst>
          </p:cNvPr>
          <p:cNvSpPr/>
          <p:nvPr/>
        </p:nvSpPr>
        <p:spPr>
          <a:xfrm>
            <a:off x="294318" y="2715173"/>
            <a:ext cx="3139559" cy="417332"/>
          </a:xfrm>
          <a:custGeom>
            <a:avLst/>
            <a:gdLst/>
            <a:ahLst/>
            <a:cxnLst/>
            <a:rect l="l" t="t" r="r" b="b"/>
            <a:pathLst>
              <a:path w="3139559" h="417332">
                <a:moveTo>
                  <a:pt x="0" y="0"/>
                </a:moveTo>
                <a:lnTo>
                  <a:pt x="3139559" y="0"/>
                </a:lnTo>
                <a:lnTo>
                  <a:pt x="3139559" y="417333"/>
                </a:lnTo>
                <a:lnTo>
                  <a:pt x="0" y="417333"/>
                </a:lnTo>
                <a:lnTo>
                  <a:pt x="0" y="0"/>
                </a:lnTo>
                <a:close/>
              </a:path>
            </a:pathLst>
          </a:custGeom>
          <a:blipFill>
            <a:blip r:embed="rId4"/>
            <a:stretch>
              <a:fillRect b="-1284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F0391CCE-C132-ACED-84BF-CA8EF27AF101}"/>
              </a:ext>
            </a:extLst>
          </p:cNvPr>
          <p:cNvSpPr/>
          <p:nvPr/>
        </p:nvSpPr>
        <p:spPr>
          <a:xfrm>
            <a:off x="381348" y="4395065"/>
            <a:ext cx="2843649" cy="1611401"/>
          </a:xfrm>
          <a:custGeom>
            <a:avLst/>
            <a:gdLst/>
            <a:ahLst/>
            <a:cxnLst/>
            <a:rect l="l" t="t" r="r" b="b"/>
            <a:pathLst>
              <a:path w="2843649" h="1611401">
                <a:moveTo>
                  <a:pt x="0" y="0"/>
                </a:moveTo>
                <a:lnTo>
                  <a:pt x="2843649" y="0"/>
                </a:lnTo>
                <a:lnTo>
                  <a:pt x="2843649" y="1611401"/>
                </a:lnTo>
                <a:lnTo>
                  <a:pt x="0" y="1611401"/>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EB072AEC-C08C-4953-2A0C-2D5BED4219CA}"/>
              </a:ext>
            </a:extLst>
          </p:cNvPr>
          <p:cNvSpPr/>
          <p:nvPr/>
        </p:nvSpPr>
        <p:spPr>
          <a:xfrm>
            <a:off x="7318783" y="2209954"/>
            <a:ext cx="3582725" cy="1845104"/>
          </a:xfrm>
          <a:custGeom>
            <a:avLst/>
            <a:gdLst/>
            <a:ahLst/>
            <a:cxnLst/>
            <a:rect l="l" t="t" r="r" b="b"/>
            <a:pathLst>
              <a:path w="3582725" h="1845104">
                <a:moveTo>
                  <a:pt x="0" y="0"/>
                </a:moveTo>
                <a:lnTo>
                  <a:pt x="3582725" y="0"/>
                </a:lnTo>
                <a:lnTo>
                  <a:pt x="3582725" y="1845103"/>
                </a:lnTo>
                <a:lnTo>
                  <a:pt x="0" y="1845103"/>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79339987-B9CD-6170-D203-67B07A3B1B85}"/>
              </a:ext>
            </a:extLst>
          </p:cNvPr>
          <p:cNvSpPr/>
          <p:nvPr/>
        </p:nvSpPr>
        <p:spPr>
          <a:xfrm>
            <a:off x="7831385" y="6464020"/>
            <a:ext cx="2374184" cy="1978426"/>
          </a:xfrm>
          <a:custGeom>
            <a:avLst/>
            <a:gdLst/>
            <a:ahLst/>
            <a:cxnLst/>
            <a:rect l="l" t="t" r="r" b="b"/>
            <a:pathLst>
              <a:path w="2374184" h="1978426">
                <a:moveTo>
                  <a:pt x="0" y="0"/>
                </a:moveTo>
                <a:lnTo>
                  <a:pt x="2374184" y="0"/>
                </a:lnTo>
                <a:lnTo>
                  <a:pt x="2374184" y="1978426"/>
                </a:lnTo>
                <a:lnTo>
                  <a:pt x="0" y="1978426"/>
                </a:lnTo>
                <a:lnTo>
                  <a:pt x="0" y="0"/>
                </a:lnTo>
                <a:close/>
              </a:path>
            </a:pathLst>
          </a:custGeom>
          <a:blipFill>
            <a:blip r:embed="rId7"/>
            <a:stretch>
              <a:fillRect t="-1428" b="-1857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5B666779-EA8E-1D87-F0ED-F43FEC50413E}"/>
              </a:ext>
            </a:extLst>
          </p:cNvPr>
          <p:cNvSpPr/>
          <p:nvPr/>
        </p:nvSpPr>
        <p:spPr>
          <a:xfrm>
            <a:off x="11662383" y="4247550"/>
            <a:ext cx="2119548" cy="1844007"/>
          </a:xfrm>
          <a:custGeom>
            <a:avLst/>
            <a:gdLst/>
            <a:ahLst/>
            <a:cxnLst/>
            <a:rect l="l" t="t" r="r" b="b"/>
            <a:pathLst>
              <a:path w="2119548" h="1844007">
                <a:moveTo>
                  <a:pt x="0" y="0"/>
                </a:moveTo>
                <a:lnTo>
                  <a:pt x="2119547" y="0"/>
                </a:lnTo>
                <a:lnTo>
                  <a:pt x="2119547" y="1844006"/>
                </a:lnTo>
                <a:lnTo>
                  <a:pt x="0" y="1844006"/>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F596B1C0-4119-4602-C2ED-ECAE0B77530F}"/>
              </a:ext>
            </a:extLst>
          </p:cNvPr>
          <p:cNvSpPr txBox="1"/>
          <p:nvPr/>
        </p:nvSpPr>
        <p:spPr>
          <a:xfrm>
            <a:off x="11012434" y="2570561"/>
            <a:ext cx="3419445" cy="801807"/>
          </a:xfrm>
          <a:prstGeom prst="rect">
            <a:avLst/>
          </a:prstGeom>
        </p:spPr>
        <p:txBody>
          <a:bodyPr lIns="0" tIns="0" rIns="0" bIns="0" rtlCol="0" anchor="t">
            <a:spAutoFit/>
          </a:bodyPr>
          <a:lstStyle/>
          <a:p>
            <a:pPr marL="0" marR="0" lvl="0" indent="0" algn="ctr" defTabSz="914400" rtl="0" eaLnBrk="1" fontAlgn="auto" latinLnBrk="0" hangingPunct="1">
              <a:lnSpc>
                <a:spcPts val="3053"/>
              </a:lnSpc>
              <a:spcBef>
                <a:spcPts val="0"/>
              </a:spcBef>
              <a:spcAft>
                <a:spcPts val="0"/>
              </a:spcAft>
              <a:buClrTx/>
              <a:buSzTx/>
              <a:buFontTx/>
              <a:buNone/>
              <a:tabLst/>
              <a:defRPr/>
            </a:pPr>
            <a:r>
              <a:rPr kumimoji="0" lang="en-US" sz="3392" b="1" i="0" u="none" strike="noStrike" kern="1200" cap="none" spc="-101" normalizeH="0" baseline="0" noProof="0">
                <a:ln>
                  <a:noFill/>
                </a:ln>
                <a:solidFill>
                  <a:srgbClr val="18375D"/>
                </a:solidFill>
                <a:effectLst/>
                <a:uLnTx/>
                <a:uFillTx/>
                <a:latin typeface="TT Ramillas Heavy"/>
                <a:ea typeface="TT Ramillas Heavy"/>
                <a:cs typeface="TT Ramillas Heavy"/>
                <a:sym typeface="TT Ramillas Heavy"/>
              </a:rPr>
              <a:t>Monica Merante &amp; Brian Cornue</a:t>
            </a:r>
          </a:p>
        </p:txBody>
      </p:sp>
      <p:sp>
        <p:nvSpPr>
          <p:cNvPr id="11" name="Freeform 11">
            <a:extLst>
              <a:ext uri="{FF2B5EF4-FFF2-40B4-BE49-F238E27FC236}">
                <a16:creationId xmlns:a16="http://schemas.microsoft.com/office/drawing/2014/main" id="{753E9732-DC54-8B9F-2452-604940F8B0A1}"/>
              </a:ext>
            </a:extLst>
          </p:cNvPr>
          <p:cNvSpPr/>
          <p:nvPr/>
        </p:nvSpPr>
        <p:spPr>
          <a:xfrm>
            <a:off x="4078742" y="2130179"/>
            <a:ext cx="2809416" cy="1587320"/>
          </a:xfrm>
          <a:custGeom>
            <a:avLst/>
            <a:gdLst/>
            <a:ahLst/>
            <a:cxnLst/>
            <a:rect l="l" t="t" r="r" b="b"/>
            <a:pathLst>
              <a:path w="2809416" h="1587320">
                <a:moveTo>
                  <a:pt x="0" y="0"/>
                </a:moveTo>
                <a:lnTo>
                  <a:pt x="2809416" y="0"/>
                </a:lnTo>
                <a:lnTo>
                  <a:pt x="2809416" y="1587321"/>
                </a:lnTo>
                <a:lnTo>
                  <a:pt x="0" y="1587321"/>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566FC36B-8EFD-CDE8-3B31-C9DF49D5CF66}"/>
              </a:ext>
            </a:extLst>
          </p:cNvPr>
          <p:cNvSpPr/>
          <p:nvPr/>
        </p:nvSpPr>
        <p:spPr>
          <a:xfrm>
            <a:off x="4046299" y="6600676"/>
            <a:ext cx="2841859" cy="1705115"/>
          </a:xfrm>
          <a:custGeom>
            <a:avLst/>
            <a:gdLst/>
            <a:ahLst/>
            <a:cxnLst/>
            <a:rect l="l" t="t" r="r" b="b"/>
            <a:pathLst>
              <a:path w="2841859" h="1705115">
                <a:moveTo>
                  <a:pt x="0" y="0"/>
                </a:moveTo>
                <a:lnTo>
                  <a:pt x="2841859" y="0"/>
                </a:lnTo>
                <a:lnTo>
                  <a:pt x="2841859" y="1705115"/>
                </a:lnTo>
                <a:lnTo>
                  <a:pt x="0" y="17051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B581EDF5-611F-CB24-AD85-71856AC44430}"/>
              </a:ext>
            </a:extLst>
          </p:cNvPr>
          <p:cNvSpPr/>
          <p:nvPr/>
        </p:nvSpPr>
        <p:spPr>
          <a:xfrm>
            <a:off x="11012434" y="6772761"/>
            <a:ext cx="3501854" cy="1155047"/>
          </a:xfrm>
          <a:custGeom>
            <a:avLst/>
            <a:gdLst/>
            <a:ahLst/>
            <a:cxnLst/>
            <a:rect l="l" t="t" r="r" b="b"/>
            <a:pathLst>
              <a:path w="3501854" h="1155047">
                <a:moveTo>
                  <a:pt x="0" y="0"/>
                </a:moveTo>
                <a:lnTo>
                  <a:pt x="3501854" y="0"/>
                </a:lnTo>
                <a:lnTo>
                  <a:pt x="3501854" y="1155046"/>
                </a:lnTo>
                <a:lnTo>
                  <a:pt x="0" y="1155046"/>
                </a:lnTo>
                <a:lnTo>
                  <a:pt x="0" y="0"/>
                </a:lnTo>
                <a:close/>
              </a:path>
            </a:pathLst>
          </a:custGeom>
          <a:blipFill>
            <a:blip r:embed="rId12"/>
            <a:stretch>
              <a:fillRect t="-32580" b="-3719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B22B25C3-A334-B5AD-5D79-1F0474FF2DAF}"/>
              </a:ext>
            </a:extLst>
          </p:cNvPr>
          <p:cNvSpPr/>
          <p:nvPr/>
        </p:nvSpPr>
        <p:spPr>
          <a:xfrm>
            <a:off x="14634278" y="4924694"/>
            <a:ext cx="3510847" cy="620250"/>
          </a:xfrm>
          <a:custGeom>
            <a:avLst/>
            <a:gdLst/>
            <a:ahLst/>
            <a:cxnLst/>
            <a:rect l="l" t="t" r="r" b="b"/>
            <a:pathLst>
              <a:path w="3510847" h="620250">
                <a:moveTo>
                  <a:pt x="0" y="0"/>
                </a:moveTo>
                <a:lnTo>
                  <a:pt x="3510847" y="0"/>
                </a:lnTo>
                <a:lnTo>
                  <a:pt x="3510847" y="620249"/>
                </a:lnTo>
                <a:lnTo>
                  <a:pt x="0" y="620249"/>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BECBCC84-189C-574A-FC3B-B4399EA3EE5F}"/>
              </a:ext>
            </a:extLst>
          </p:cNvPr>
          <p:cNvSpPr/>
          <p:nvPr/>
        </p:nvSpPr>
        <p:spPr>
          <a:xfrm>
            <a:off x="14693195" y="2548997"/>
            <a:ext cx="3338620" cy="934814"/>
          </a:xfrm>
          <a:custGeom>
            <a:avLst/>
            <a:gdLst/>
            <a:ahLst/>
            <a:cxnLst/>
            <a:rect l="l" t="t" r="r" b="b"/>
            <a:pathLst>
              <a:path w="3338620" h="934814">
                <a:moveTo>
                  <a:pt x="0" y="0"/>
                </a:moveTo>
                <a:lnTo>
                  <a:pt x="3338621" y="0"/>
                </a:lnTo>
                <a:lnTo>
                  <a:pt x="3338621" y="934813"/>
                </a:lnTo>
                <a:lnTo>
                  <a:pt x="0" y="934813"/>
                </a:lnTo>
                <a:lnTo>
                  <a:pt x="0" y="0"/>
                </a:lnTo>
                <a:close/>
              </a:path>
            </a:pathLst>
          </a:custGeom>
          <a:blipFill>
            <a:blip r:embed="rId1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6">
            <a:extLst>
              <a:ext uri="{FF2B5EF4-FFF2-40B4-BE49-F238E27FC236}">
                <a16:creationId xmlns:a16="http://schemas.microsoft.com/office/drawing/2014/main" id="{DB77B09A-CCA6-885B-81FC-051C596B1DFE}"/>
              </a:ext>
            </a:extLst>
          </p:cNvPr>
          <p:cNvGrpSpPr/>
          <p:nvPr/>
        </p:nvGrpSpPr>
        <p:grpSpPr>
          <a:xfrm>
            <a:off x="16389701" y="-4023253"/>
            <a:ext cx="5657850" cy="5657850"/>
            <a:chOff x="0" y="0"/>
            <a:chExt cx="812800" cy="812800"/>
          </a:xfrm>
        </p:grpSpPr>
        <p:sp>
          <p:nvSpPr>
            <p:cNvPr id="17" name="Freeform 17">
              <a:extLst>
                <a:ext uri="{FF2B5EF4-FFF2-40B4-BE49-F238E27FC236}">
                  <a16:creationId xmlns:a16="http://schemas.microsoft.com/office/drawing/2014/main" id="{67397635-F6EA-5FDF-0FA6-F506EA4DDA9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235"/>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a:extLst>
                <a:ext uri="{FF2B5EF4-FFF2-40B4-BE49-F238E27FC236}">
                  <a16:creationId xmlns:a16="http://schemas.microsoft.com/office/drawing/2014/main" id="{E2689AA5-9CD7-0161-D2A1-B4BDDF58CD31}"/>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a:extLst>
              <a:ext uri="{FF2B5EF4-FFF2-40B4-BE49-F238E27FC236}">
                <a16:creationId xmlns:a16="http://schemas.microsoft.com/office/drawing/2014/main" id="{ACC2977B-3DE5-1DD4-8DB2-8ECC6A22037D}"/>
              </a:ext>
            </a:extLst>
          </p:cNvPr>
          <p:cNvGrpSpPr/>
          <p:nvPr/>
        </p:nvGrpSpPr>
        <p:grpSpPr>
          <a:xfrm>
            <a:off x="381348" y="444145"/>
            <a:ext cx="1279644" cy="327444"/>
            <a:chOff x="0" y="0"/>
            <a:chExt cx="1706192" cy="436592"/>
          </a:xfrm>
        </p:grpSpPr>
        <p:grpSp>
          <p:nvGrpSpPr>
            <p:cNvPr id="20" name="Group 20">
              <a:extLst>
                <a:ext uri="{FF2B5EF4-FFF2-40B4-BE49-F238E27FC236}">
                  <a16:creationId xmlns:a16="http://schemas.microsoft.com/office/drawing/2014/main" id="{71B3C803-5094-3369-5B9B-4661530F6470}"/>
                </a:ext>
              </a:extLst>
            </p:cNvPr>
            <p:cNvGrpSpPr/>
            <p:nvPr/>
          </p:nvGrpSpPr>
          <p:grpSpPr>
            <a:xfrm>
              <a:off x="1269600" y="0"/>
              <a:ext cx="436592" cy="436592"/>
              <a:chOff x="0" y="0"/>
              <a:chExt cx="812800" cy="812800"/>
            </a:xfrm>
          </p:grpSpPr>
          <p:sp>
            <p:nvSpPr>
              <p:cNvPr id="21" name="Freeform 21">
                <a:extLst>
                  <a:ext uri="{FF2B5EF4-FFF2-40B4-BE49-F238E27FC236}">
                    <a16:creationId xmlns:a16="http://schemas.microsoft.com/office/drawing/2014/main" id="{2ED5333E-4DE5-23FD-5B64-E43E2FAA699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CA80922F-6542-81AF-5F00-6B4FF78CF79C}"/>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a:extLst>
                <a:ext uri="{FF2B5EF4-FFF2-40B4-BE49-F238E27FC236}">
                  <a16:creationId xmlns:a16="http://schemas.microsoft.com/office/drawing/2014/main" id="{8C8B380E-7852-FE63-D34D-8C7460A8D10A}"/>
                </a:ext>
              </a:extLst>
            </p:cNvPr>
            <p:cNvGrpSpPr/>
            <p:nvPr/>
          </p:nvGrpSpPr>
          <p:grpSpPr>
            <a:xfrm>
              <a:off x="648514" y="0"/>
              <a:ext cx="436592" cy="436592"/>
              <a:chOff x="0" y="0"/>
              <a:chExt cx="812800" cy="812800"/>
            </a:xfrm>
          </p:grpSpPr>
          <p:sp>
            <p:nvSpPr>
              <p:cNvPr id="24" name="Freeform 24">
                <a:extLst>
                  <a:ext uri="{FF2B5EF4-FFF2-40B4-BE49-F238E27FC236}">
                    <a16:creationId xmlns:a16="http://schemas.microsoft.com/office/drawing/2014/main" id="{CB508410-C81D-FAAF-7E19-CA02D9D56F2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a:extLst>
                  <a:ext uri="{FF2B5EF4-FFF2-40B4-BE49-F238E27FC236}">
                    <a16:creationId xmlns:a16="http://schemas.microsoft.com/office/drawing/2014/main" id="{01653720-3D6B-E56D-BDAA-BED79A312DD7}"/>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6">
              <a:extLst>
                <a:ext uri="{FF2B5EF4-FFF2-40B4-BE49-F238E27FC236}">
                  <a16:creationId xmlns:a16="http://schemas.microsoft.com/office/drawing/2014/main" id="{4F3F3982-B293-2CF4-0681-7E0B97F96EED}"/>
                </a:ext>
              </a:extLst>
            </p:cNvPr>
            <p:cNvGrpSpPr/>
            <p:nvPr/>
          </p:nvGrpSpPr>
          <p:grpSpPr>
            <a:xfrm>
              <a:off x="0" y="0"/>
              <a:ext cx="436592" cy="436592"/>
              <a:chOff x="0" y="0"/>
              <a:chExt cx="812800" cy="812800"/>
            </a:xfrm>
          </p:grpSpPr>
          <p:sp>
            <p:nvSpPr>
              <p:cNvPr id="27" name="Freeform 27">
                <a:extLst>
                  <a:ext uri="{FF2B5EF4-FFF2-40B4-BE49-F238E27FC236}">
                    <a16:creationId xmlns:a16="http://schemas.microsoft.com/office/drawing/2014/main" id="{EAFD1E56-434F-F00F-6017-23638D8DDFF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a:extLst>
                  <a:ext uri="{FF2B5EF4-FFF2-40B4-BE49-F238E27FC236}">
                    <a16:creationId xmlns:a16="http://schemas.microsoft.com/office/drawing/2014/main" id="{C5531D86-6BED-2C7A-D2EC-BB78A002D790}"/>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9" name="Group 29">
            <a:extLst>
              <a:ext uri="{FF2B5EF4-FFF2-40B4-BE49-F238E27FC236}">
                <a16:creationId xmlns:a16="http://schemas.microsoft.com/office/drawing/2014/main" id="{B54F739A-5045-14EE-98E5-87BC4B6B43DD}"/>
              </a:ext>
            </a:extLst>
          </p:cNvPr>
          <p:cNvGrpSpPr/>
          <p:nvPr/>
        </p:nvGrpSpPr>
        <p:grpSpPr>
          <a:xfrm>
            <a:off x="14693195" y="6464020"/>
            <a:ext cx="6197183" cy="6197183"/>
            <a:chOff x="0" y="0"/>
            <a:chExt cx="812800" cy="812800"/>
          </a:xfrm>
        </p:grpSpPr>
        <p:sp>
          <p:nvSpPr>
            <p:cNvPr id="30" name="Freeform 30">
              <a:extLst>
                <a:ext uri="{FF2B5EF4-FFF2-40B4-BE49-F238E27FC236}">
                  <a16:creationId xmlns:a16="http://schemas.microsoft.com/office/drawing/2014/main" id="{FD33CF10-E33B-63F3-F751-F04150DAA0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3B5"/>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a:extLst>
                <a:ext uri="{FF2B5EF4-FFF2-40B4-BE49-F238E27FC236}">
                  <a16:creationId xmlns:a16="http://schemas.microsoft.com/office/drawing/2014/main" id="{A859C3EE-C6AF-4E66-99F9-5BB33CC02A28}"/>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 name="Group 32">
            <a:extLst>
              <a:ext uri="{FF2B5EF4-FFF2-40B4-BE49-F238E27FC236}">
                <a16:creationId xmlns:a16="http://schemas.microsoft.com/office/drawing/2014/main" id="{BF78A0DB-3185-D026-4381-85CAE78DD7C2}"/>
              </a:ext>
            </a:extLst>
          </p:cNvPr>
          <p:cNvGrpSpPr/>
          <p:nvPr/>
        </p:nvGrpSpPr>
        <p:grpSpPr>
          <a:xfrm>
            <a:off x="15638599" y="7609860"/>
            <a:ext cx="2393216" cy="2310104"/>
            <a:chOff x="-64852" y="0"/>
            <a:chExt cx="3190955" cy="3080139"/>
          </a:xfrm>
        </p:grpSpPr>
        <p:sp>
          <p:nvSpPr>
            <p:cNvPr id="33" name="Freeform 33">
              <a:extLst>
                <a:ext uri="{FF2B5EF4-FFF2-40B4-BE49-F238E27FC236}">
                  <a16:creationId xmlns:a16="http://schemas.microsoft.com/office/drawing/2014/main" id="{1F15C577-FEC0-89F5-78E5-9634ABD78DDA}"/>
                </a:ext>
              </a:extLst>
            </p:cNvPr>
            <p:cNvSpPr/>
            <p:nvPr/>
          </p:nvSpPr>
          <p:spPr>
            <a:xfrm>
              <a:off x="114702" y="2198006"/>
              <a:ext cx="2845591" cy="882133"/>
            </a:xfrm>
            <a:custGeom>
              <a:avLst/>
              <a:gdLst/>
              <a:ahLst/>
              <a:cxnLst/>
              <a:rect l="l" t="t" r="r" b="b"/>
              <a:pathLst>
                <a:path w="2845591" h="882133">
                  <a:moveTo>
                    <a:pt x="0" y="0"/>
                  </a:moveTo>
                  <a:lnTo>
                    <a:pt x="2845591" y="0"/>
                  </a:lnTo>
                  <a:lnTo>
                    <a:pt x="2845591" y="882133"/>
                  </a:lnTo>
                  <a:lnTo>
                    <a:pt x="0" y="882133"/>
                  </a:lnTo>
                  <a:lnTo>
                    <a:pt x="0" y="0"/>
                  </a:lnTo>
                  <a:close/>
                </a:path>
              </a:pathLst>
            </a:custGeom>
            <a:blipFill>
              <a:blip r:embed="rId1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4">
              <a:extLst>
                <a:ext uri="{FF2B5EF4-FFF2-40B4-BE49-F238E27FC236}">
                  <a16:creationId xmlns:a16="http://schemas.microsoft.com/office/drawing/2014/main" id="{F770B529-40CA-19DE-5E0A-2CB388FBDAAB}"/>
                </a:ext>
              </a:extLst>
            </p:cNvPr>
            <p:cNvSpPr txBox="1"/>
            <p:nvPr/>
          </p:nvSpPr>
          <p:spPr>
            <a:xfrm rot="16200000">
              <a:off x="-426212" y="361360"/>
              <a:ext cx="1763262" cy="1040542"/>
            </a:xfrm>
            <a:prstGeom prst="rect">
              <a:avLst/>
            </a:prstGeom>
          </p:spPr>
          <p:txBody>
            <a:bodyPr lIns="0" tIns="0" rIns="0" bIns="0" rtlCol="0" anchor="t">
              <a:spAutoFit/>
            </a:bodyPr>
            <a:lstStyle/>
            <a:p>
              <a:pPr marL="0" marR="0" lvl="0" indent="0" algn="ctr" defTabSz="914400" rtl="0" eaLnBrk="1" fontAlgn="auto" latinLnBrk="0" hangingPunct="1">
                <a:lnSpc>
                  <a:spcPts val="6866"/>
                </a:lnSpc>
                <a:spcBef>
                  <a:spcPts val="0"/>
                </a:spcBef>
                <a:spcAft>
                  <a:spcPts val="0"/>
                </a:spcAft>
                <a:buClrTx/>
                <a:buSzTx/>
                <a:buFontTx/>
                <a:buNone/>
                <a:tabLst/>
                <a:defRPr/>
              </a:pPr>
              <a:r>
                <a:rPr kumimoji="0" lang="en-US" sz="4000" b="1" i="0" u="none" strike="noStrike" kern="1200" cap="none" spc="230" normalizeH="0" baseline="0" noProof="0" dirty="0">
                  <a:ln>
                    <a:noFill/>
                  </a:ln>
                  <a:solidFill>
                    <a:srgbClr val="82BF58"/>
                  </a:solidFill>
                  <a:effectLst/>
                  <a:uLnTx/>
                  <a:uFillTx/>
                  <a:latin typeface="Antonio Ultra-Bold"/>
                  <a:ea typeface="Antonio Ultra-Bold"/>
                  <a:cs typeface="Antonio Ultra-Bold"/>
                  <a:sym typeface="Antonio Ultra-Bold"/>
                </a:rPr>
                <a:t>2025</a:t>
              </a:r>
            </a:p>
          </p:txBody>
        </p:sp>
        <p:sp>
          <p:nvSpPr>
            <p:cNvPr id="35" name="TextBox 35">
              <a:extLst>
                <a:ext uri="{FF2B5EF4-FFF2-40B4-BE49-F238E27FC236}">
                  <a16:creationId xmlns:a16="http://schemas.microsoft.com/office/drawing/2014/main" id="{934E6575-8C66-4C50-A162-4F8FFA71BBED}"/>
                </a:ext>
              </a:extLst>
            </p:cNvPr>
            <p:cNvSpPr txBox="1"/>
            <p:nvPr/>
          </p:nvSpPr>
          <p:spPr>
            <a:xfrm>
              <a:off x="996558" y="440906"/>
              <a:ext cx="2102183" cy="1347157"/>
            </a:xfrm>
            <a:prstGeom prst="rect">
              <a:avLst/>
            </a:prstGeom>
          </p:spPr>
          <p:txBody>
            <a:bodyPr lIns="0" tIns="0" rIns="0" bIns="0" rtlCol="0" anchor="t">
              <a:spAutoFit/>
            </a:bodyPr>
            <a:lstStyle/>
            <a:p>
              <a:pPr marL="0" marR="0" lvl="0" indent="0" algn="just" defTabSz="914400" rtl="0" eaLnBrk="1" fontAlgn="auto" latinLnBrk="0" hangingPunct="1">
                <a:lnSpc>
                  <a:spcPts val="2584"/>
                </a:lnSpc>
                <a:spcBef>
                  <a:spcPts val="0"/>
                </a:spcBef>
                <a:spcAft>
                  <a:spcPts val="0"/>
                </a:spcAft>
                <a:buClrTx/>
                <a:buSzTx/>
                <a:buFontTx/>
                <a:buNone/>
                <a:tabLst/>
                <a:defRPr/>
              </a:pPr>
              <a:r>
                <a:rPr kumimoji="0" lang="en-US" sz="2721"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MENTAL </a:t>
              </a:r>
            </a:p>
            <a:p>
              <a:pPr marL="0" marR="0" lvl="0" indent="0" algn="just" defTabSz="914400" rtl="0" eaLnBrk="1" fontAlgn="auto" latinLnBrk="0" hangingPunct="1">
                <a:lnSpc>
                  <a:spcPts val="2584"/>
                </a:lnSpc>
                <a:spcBef>
                  <a:spcPts val="0"/>
                </a:spcBef>
                <a:spcAft>
                  <a:spcPts val="0"/>
                </a:spcAft>
                <a:buClrTx/>
                <a:buSzTx/>
                <a:buFontTx/>
                <a:buNone/>
                <a:tabLst/>
                <a:defRPr/>
              </a:pPr>
              <a:r>
                <a:rPr kumimoji="0" lang="en-US" sz="2721"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HEALTH</a:t>
              </a:r>
            </a:p>
            <a:p>
              <a:pPr marL="0" marR="0" lvl="0" indent="0" algn="just" defTabSz="914400" rtl="0" eaLnBrk="1" fontAlgn="auto" latinLnBrk="0" hangingPunct="1">
                <a:lnSpc>
                  <a:spcPts val="2584"/>
                </a:lnSpc>
                <a:spcBef>
                  <a:spcPts val="0"/>
                </a:spcBef>
                <a:spcAft>
                  <a:spcPts val="0"/>
                </a:spcAft>
                <a:buClrTx/>
                <a:buSzTx/>
                <a:buFontTx/>
                <a:buNone/>
                <a:tabLst/>
                <a:defRPr/>
              </a:pPr>
              <a:r>
                <a:rPr kumimoji="0" lang="en-US" sz="2721"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SUMMIT</a:t>
              </a:r>
            </a:p>
          </p:txBody>
        </p:sp>
        <p:sp>
          <p:nvSpPr>
            <p:cNvPr id="36" name="TextBox 36">
              <a:extLst>
                <a:ext uri="{FF2B5EF4-FFF2-40B4-BE49-F238E27FC236}">
                  <a16:creationId xmlns:a16="http://schemas.microsoft.com/office/drawing/2014/main" id="{449A8E03-A0EB-85BF-D84E-36611E87C620}"/>
                </a:ext>
              </a:extLst>
            </p:cNvPr>
            <p:cNvSpPr txBox="1"/>
            <p:nvPr/>
          </p:nvSpPr>
          <p:spPr>
            <a:xfrm>
              <a:off x="996558" y="38100"/>
              <a:ext cx="2129545" cy="336131"/>
            </a:xfrm>
            <a:prstGeom prst="rect">
              <a:avLst/>
            </a:prstGeom>
          </p:spPr>
          <p:txBody>
            <a:bodyPr lIns="0" tIns="0" rIns="0" bIns="0" rtlCol="0" anchor="t">
              <a:spAutoFit/>
            </a:bodyPr>
            <a:lstStyle/>
            <a:p>
              <a:pPr marL="0" marR="0" lvl="0" indent="0" algn="l" defTabSz="914400" rtl="0" eaLnBrk="1" fontAlgn="auto" latinLnBrk="0" hangingPunct="1">
                <a:lnSpc>
                  <a:spcPts val="1837"/>
                </a:lnSpc>
                <a:spcBef>
                  <a:spcPts val="0"/>
                </a:spcBef>
                <a:spcAft>
                  <a:spcPts val="0"/>
                </a:spcAft>
                <a:buClrTx/>
                <a:buSzTx/>
                <a:buFontTx/>
                <a:buNone/>
                <a:tabLst/>
                <a:defRPr/>
              </a:pPr>
              <a:r>
                <a:rPr kumimoji="0" lang="en-US" sz="1934" b="1" i="0" u="none" strike="noStrike" kern="1200" cap="none" spc="0" normalizeH="0" baseline="0" noProof="0">
                  <a:ln>
                    <a:noFill/>
                  </a:ln>
                  <a:solidFill>
                    <a:srgbClr val="FEFEFE"/>
                  </a:solidFill>
                  <a:effectLst/>
                  <a:uLnTx/>
                  <a:uFillTx/>
                  <a:latin typeface="Libre Franklin Bold"/>
                  <a:ea typeface="Libre Franklin Bold"/>
                  <a:cs typeface="Libre Franklin Bold"/>
                  <a:sym typeface="Libre Franklin Bold"/>
                </a:rPr>
                <a:t>CNY YOUTH </a:t>
              </a:r>
            </a:p>
          </p:txBody>
        </p:sp>
        <p:sp>
          <p:nvSpPr>
            <p:cNvPr id="37" name="TextBox 37">
              <a:extLst>
                <a:ext uri="{FF2B5EF4-FFF2-40B4-BE49-F238E27FC236}">
                  <a16:creationId xmlns:a16="http://schemas.microsoft.com/office/drawing/2014/main" id="{3C7B8D9B-326B-31EA-7EA9-7B0ADF4DBD2E}"/>
                </a:ext>
              </a:extLst>
            </p:cNvPr>
            <p:cNvSpPr txBox="1"/>
            <p:nvPr/>
          </p:nvSpPr>
          <p:spPr>
            <a:xfrm>
              <a:off x="0" y="1969756"/>
              <a:ext cx="1235395" cy="159906"/>
            </a:xfrm>
            <a:prstGeom prst="rect">
              <a:avLst/>
            </a:prstGeom>
          </p:spPr>
          <p:txBody>
            <a:bodyPr lIns="0" tIns="0" rIns="0" bIns="0" rtlCol="0" anchor="t">
              <a:spAutoFit/>
            </a:bodyPr>
            <a:lstStyle/>
            <a:p>
              <a:pPr marL="0" marR="0" lvl="0" indent="0" algn="just" defTabSz="914400" rtl="0" eaLnBrk="1" fontAlgn="auto" latinLnBrk="0" hangingPunct="1">
                <a:lnSpc>
                  <a:spcPts val="994"/>
                </a:lnSpc>
                <a:spcBef>
                  <a:spcPts val="0"/>
                </a:spcBef>
                <a:spcAft>
                  <a:spcPts val="0"/>
                </a:spcAft>
                <a:buClrTx/>
                <a:buSzTx/>
                <a:buFontTx/>
                <a:buNone/>
                <a:tabLst/>
                <a:defRPr/>
              </a:pPr>
              <a:r>
                <a:rPr kumimoji="0" lang="en-US" sz="710" b="1" i="0" u="none" strike="noStrike" kern="1200" cap="none" spc="0" normalizeH="0" baseline="0" noProof="0">
                  <a:ln>
                    <a:noFill/>
                  </a:ln>
                  <a:solidFill>
                    <a:srgbClr val="82BF58"/>
                  </a:solidFill>
                  <a:effectLst/>
                  <a:uLnTx/>
                  <a:uFillTx/>
                  <a:latin typeface="Montserrat Bold"/>
                  <a:ea typeface="Montserrat Bold"/>
                  <a:cs typeface="Montserrat Bold"/>
                  <a:sym typeface="Montserrat Bold"/>
                </a:rPr>
                <a:t>PRESENTED BY</a:t>
              </a:r>
            </a:p>
          </p:txBody>
        </p:sp>
      </p:grpSp>
      <p:grpSp>
        <p:nvGrpSpPr>
          <p:cNvPr id="38" name="Group 38">
            <a:extLst>
              <a:ext uri="{FF2B5EF4-FFF2-40B4-BE49-F238E27FC236}">
                <a16:creationId xmlns:a16="http://schemas.microsoft.com/office/drawing/2014/main" id="{6FA2D614-D1CC-438D-3A2C-1B733B6D8EB8}"/>
              </a:ext>
            </a:extLst>
          </p:cNvPr>
          <p:cNvGrpSpPr/>
          <p:nvPr/>
        </p:nvGrpSpPr>
        <p:grpSpPr>
          <a:xfrm>
            <a:off x="-3505108" y="8442446"/>
            <a:ext cx="5657850" cy="5657850"/>
            <a:chOff x="0" y="0"/>
            <a:chExt cx="812800" cy="812800"/>
          </a:xfrm>
        </p:grpSpPr>
        <p:sp>
          <p:nvSpPr>
            <p:cNvPr id="39" name="Freeform 39">
              <a:extLst>
                <a:ext uri="{FF2B5EF4-FFF2-40B4-BE49-F238E27FC236}">
                  <a16:creationId xmlns:a16="http://schemas.microsoft.com/office/drawing/2014/main" id="{66D6CBC4-FDE1-4E1A-79F6-ADF384E8059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B235"/>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40">
              <a:extLst>
                <a:ext uri="{FF2B5EF4-FFF2-40B4-BE49-F238E27FC236}">
                  <a16:creationId xmlns:a16="http://schemas.microsoft.com/office/drawing/2014/main" id="{AF40DFAA-F5FA-B1E8-E522-64744290048F}"/>
                </a:ext>
              </a:extLst>
            </p:cNvPr>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74936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51600" y="4826938"/>
            <a:ext cx="19557239" cy="6189654"/>
            <a:chOff x="0" y="0"/>
            <a:chExt cx="5150878" cy="1630197"/>
          </a:xfrm>
        </p:grpSpPr>
        <p:sp>
          <p:nvSpPr>
            <p:cNvPr id="4" name="Freeform 4"/>
            <p:cNvSpPr/>
            <p:nvPr/>
          </p:nvSpPr>
          <p:spPr>
            <a:xfrm>
              <a:off x="0" y="0"/>
              <a:ext cx="5150878" cy="1630197"/>
            </a:xfrm>
            <a:custGeom>
              <a:avLst/>
              <a:gdLst/>
              <a:ahLst/>
              <a:cxnLst/>
              <a:rect l="l" t="t" r="r" b="b"/>
              <a:pathLst>
                <a:path w="5150878" h="1630197">
                  <a:moveTo>
                    <a:pt x="20189" y="0"/>
                  </a:moveTo>
                  <a:lnTo>
                    <a:pt x="5130689" y="0"/>
                  </a:lnTo>
                  <a:cubicBezTo>
                    <a:pt x="5136043" y="0"/>
                    <a:pt x="5141178" y="2127"/>
                    <a:pt x="5144965" y="5913"/>
                  </a:cubicBezTo>
                  <a:cubicBezTo>
                    <a:pt x="5148751" y="9699"/>
                    <a:pt x="5150878" y="14834"/>
                    <a:pt x="5150878" y="20189"/>
                  </a:cubicBezTo>
                  <a:lnTo>
                    <a:pt x="5150878" y="1610008"/>
                  </a:lnTo>
                  <a:cubicBezTo>
                    <a:pt x="5150878" y="1615362"/>
                    <a:pt x="5148751" y="1620498"/>
                    <a:pt x="5144965" y="1624284"/>
                  </a:cubicBezTo>
                  <a:cubicBezTo>
                    <a:pt x="5141178" y="1628070"/>
                    <a:pt x="5136043" y="1630197"/>
                    <a:pt x="5130689" y="1630197"/>
                  </a:cubicBezTo>
                  <a:lnTo>
                    <a:pt x="20189" y="1630197"/>
                  </a:lnTo>
                  <a:cubicBezTo>
                    <a:pt x="14834" y="1630197"/>
                    <a:pt x="9699" y="1628070"/>
                    <a:pt x="5913" y="1624284"/>
                  </a:cubicBezTo>
                  <a:cubicBezTo>
                    <a:pt x="2127" y="1620498"/>
                    <a:pt x="0" y="1615362"/>
                    <a:pt x="0" y="1610008"/>
                  </a:cubicBezTo>
                  <a:lnTo>
                    <a:pt x="0" y="20189"/>
                  </a:lnTo>
                  <a:cubicBezTo>
                    <a:pt x="0" y="14834"/>
                    <a:pt x="2127" y="9699"/>
                    <a:pt x="5913" y="5913"/>
                  </a:cubicBezTo>
                  <a:cubicBezTo>
                    <a:pt x="9699" y="2127"/>
                    <a:pt x="14834" y="0"/>
                    <a:pt x="20189"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19050"/>
              <a:ext cx="5150878" cy="1649247"/>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rot="-10800000">
            <a:off x="2788580" y="5312786"/>
            <a:ext cx="12710840" cy="1184047"/>
          </a:xfrm>
          <a:custGeom>
            <a:avLst/>
            <a:gdLst/>
            <a:ahLst/>
            <a:cxnLst/>
            <a:rect l="l" t="t" r="r" b="b"/>
            <a:pathLst>
              <a:path w="12710840" h="1184047">
                <a:moveTo>
                  <a:pt x="0" y="0"/>
                </a:moveTo>
                <a:lnTo>
                  <a:pt x="12710840" y="0"/>
                </a:lnTo>
                <a:lnTo>
                  <a:pt x="12710840" y="1184046"/>
                </a:lnTo>
                <a:lnTo>
                  <a:pt x="0" y="1184046"/>
                </a:lnTo>
                <a:lnTo>
                  <a:pt x="0" y="0"/>
                </a:lnTo>
                <a:close/>
              </a:path>
            </a:pathLst>
          </a:custGeom>
          <a:blipFill>
            <a:blip r:embed="rId3">
              <a:alphaModFix amt="72000"/>
            </a:blip>
            <a:stretch>
              <a:fillRect b="-20863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p:cNvGrpSpPr/>
          <p:nvPr/>
        </p:nvGrpSpPr>
        <p:grpSpPr>
          <a:xfrm>
            <a:off x="2788580" y="1515026"/>
            <a:ext cx="12731346" cy="4132608"/>
            <a:chOff x="0" y="0"/>
            <a:chExt cx="3353112" cy="1088424"/>
          </a:xfrm>
        </p:grpSpPr>
        <p:sp>
          <p:nvSpPr>
            <p:cNvPr id="8" name="Freeform 8"/>
            <p:cNvSpPr/>
            <p:nvPr/>
          </p:nvSpPr>
          <p:spPr>
            <a:xfrm>
              <a:off x="0" y="0"/>
              <a:ext cx="3353112" cy="1088423"/>
            </a:xfrm>
            <a:custGeom>
              <a:avLst/>
              <a:gdLst/>
              <a:ahLst/>
              <a:cxnLst/>
              <a:rect l="l" t="t" r="r" b="b"/>
              <a:pathLst>
                <a:path w="3353112" h="1088423">
                  <a:moveTo>
                    <a:pt x="15202" y="0"/>
                  </a:moveTo>
                  <a:lnTo>
                    <a:pt x="3337909" y="0"/>
                  </a:lnTo>
                  <a:cubicBezTo>
                    <a:pt x="3341941" y="0"/>
                    <a:pt x="3345808" y="1602"/>
                    <a:pt x="3348659" y="4453"/>
                  </a:cubicBezTo>
                  <a:cubicBezTo>
                    <a:pt x="3351510" y="7304"/>
                    <a:pt x="3353112" y="11171"/>
                    <a:pt x="3353112" y="15202"/>
                  </a:cubicBezTo>
                  <a:lnTo>
                    <a:pt x="3353112" y="1073221"/>
                  </a:lnTo>
                  <a:cubicBezTo>
                    <a:pt x="3353112" y="1077253"/>
                    <a:pt x="3351510" y="1081120"/>
                    <a:pt x="3348659" y="1083971"/>
                  </a:cubicBezTo>
                  <a:cubicBezTo>
                    <a:pt x="3345808" y="1086822"/>
                    <a:pt x="3341941" y="1088423"/>
                    <a:pt x="3337909" y="1088423"/>
                  </a:cubicBezTo>
                  <a:lnTo>
                    <a:pt x="15202" y="1088423"/>
                  </a:lnTo>
                  <a:cubicBezTo>
                    <a:pt x="11171" y="1088423"/>
                    <a:pt x="7304" y="1086822"/>
                    <a:pt x="4453" y="1083971"/>
                  </a:cubicBezTo>
                  <a:cubicBezTo>
                    <a:pt x="1602" y="1081120"/>
                    <a:pt x="0" y="1077253"/>
                    <a:pt x="0" y="1073221"/>
                  </a:cubicBezTo>
                  <a:lnTo>
                    <a:pt x="0" y="15202"/>
                  </a:lnTo>
                  <a:cubicBezTo>
                    <a:pt x="0" y="11171"/>
                    <a:pt x="1602" y="7304"/>
                    <a:pt x="4453" y="4453"/>
                  </a:cubicBezTo>
                  <a:cubicBezTo>
                    <a:pt x="7304" y="1602"/>
                    <a:pt x="11171" y="0"/>
                    <a:pt x="15202" y="0"/>
                  </a:cubicBezTo>
                  <a:close/>
                </a:path>
              </a:pathLst>
            </a:custGeom>
            <a:solidFill>
              <a:srgbClr val="67B235"/>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a:off x="0" y="-19050"/>
              <a:ext cx="3353112" cy="1107474"/>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2809086" y="1877899"/>
            <a:ext cx="12710840" cy="2548989"/>
          </a:xfrm>
          <a:prstGeom prst="rect">
            <a:avLst/>
          </a:prstGeom>
        </p:spPr>
        <p:txBody>
          <a:bodyPr lIns="0" tIns="0" rIns="0" bIns="0" rtlCol="0" anchor="t">
            <a:spAutoFit/>
          </a:bodyPr>
          <a:lstStyle/>
          <a:p>
            <a:pPr marL="0" marR="0" lvl="0" indent="0" algn="ctr" defTabSz="914400" rtl="0" eaLnBrk="1" fontAlgn="auto" latinLnBrk="0" hangingPunct="1">
              <a:lnSpc>
                <a:spcPts val="6630"/>
              </a:lnSpc>
              <a:spcBef>
                <a:spcPts val="0"/>
              </a:spcBef>
              <a:spcAft>
                <a:spcPts val="0"/>
              </a:spcAft>
              <a:buClrTx/>
              <a:buSzTx/>
              <a:buFontTx/>
              <a:buNone/>
              <a:tabLst/>
              <a:defRPr/>
            </a:pPr>
            <a:r>
              <a:rPr kumimoji="0" lang="en-US" sz="6500" b="1" i="0" u="none" strike="noStrike" kern="1200" cap="none" spc="-130" normalizeH="0" baseline="0" noProof="0">
                <a:ln>
                  <a:noFill/>
                </a:ln>
                <a:solidFill>
                  <a:srgbClr val="FDFBFB"/>
                </a:solidFill>
                <a:effectLst/>
                <a:uLnTx/>
                <a:uFillTx/>
                <a:latin typeface="Open Sauce Bold"/>
                <a:ea typeface="Open Sauce Bold"/>
                <a:cs typeface="Open Sauce Bold"/>
                <a:sym typeface="Open Sauce Bold"/>
              </a:rPr>
              <a:t>SCORE: A Student-Led Workshop on Understanding Issues Impacting Youth Today </a:t>
            </a:r>
          </a:p>
        </p:txBody>
      </p:sp>
      <p:sp>
        <p:nvSpPr>
          <p:cNvPr id="11" name="TextBox 11"/>
          <p:cNvSpPr txBox="1"/>
          <p:nvPr/>
        </p:nvSpPr>
        <p:spPr>
          <a:xfrm>
            <a:off x="7222712" y="6344432"/>
            <a:ext cx="4023141" cy="339692"/>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000" b="1" i="0" u="none" strike="noStrike" kern="1200" cap="none" spc="0" normalizeH="0" baseline="0" noProof="0">
                <a:ln>
                  <a:noFill/>
                </a:ln>
                <a:solidFill>
                  <a:srgbClr val="82BF58"/>
                </a:solidFill>
                <a:effectLst/>
                <a:uLnTx/>
                <a:uFillTx/>
                <a:latin typeface="Montserrat Bold"/>
                <a:ea typeface="Montserrat Bold"/>
                <a:cs typeface="Montserrat Bold"/>
                <a:sym typeface="Montserrat Bold"/>
              </a:rPr>
              <a:t>SESSION SPONSORED BY</a:t>
            </a:r>
          </a:p>
        </p:txBody>
      </p:sp>
      <p:grpSp>
        <p:nvGrpSpPr>
          <p:cNvPr id="12" name="Group 12"/>
          <p:cNvGrpSpPr/>
          <p:nvPr/>
        </p:nvGrpSpPr>
        <p:grpSpPr>
          <a:xfrm>
            <a:off x="16389701" y="9324975"/>
            <a:ext cx="1279644" cy="327444"/>
            <a:chOff x="0" y="0"/>
            <a:chExt cx="1706192" cy="436592"/>
          </a:xfrm>
        </p:grpSpPr>
        <p:grpSp>
          <p:nvGrpSpPr>
            <p:cNvPr id="13" name="Group 13"/>
            <p:cNvGrpSpPr/>
            <p:nvPr/>
          </p:nvGrpSpPr>
          <p:grpSpPr>
            <a:xfrm>
              <a:off x="1269600" y="0"/>
              <a:ext cx="436592" cy="43659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648514" y="0"/>
              <a:ext cx="436592" cy="43659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8"/>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19"/>
            <p:cNvGrpSpPr/>
            <p:nvPr/>
          </p:nvGrpSpPr>
          <p:grpSpPr>
            <a:xfrm>
              <a:off x="0" y="0"/>
              <a:ext cx="436592" cy="43659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280EC"/>
              </a:solid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p:cNvSpPr txBox="1"/>
              <p:nvPr/>
            </p:nvSpPr>
            <p:spPr>
              <a:xfrm>
                <a:off x="76200" y="57150"/>
                <a:ext cx="660400" cy="679450"/>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2" name="TextBox 22"/>
          <p:cNvSpPr txBox="1"/>
          <p:nvPr/>
        </p:nvSpPr>
        <p:spPr>
          <a:xfrm>
            <a:off x="2788580" y="4674538"/>
            <a:ext cx="12710840" cy="863633"/>
          </a:xfrm>
          <a:prstGeom prst="rect">
            <a:avLst/>
          </a:prstGeom>
        </p:spPr>
        <p:txBody>
          <a:bodyPr lIns="0" tIns="0" rIns="0" bIns="0" rtlCol="0" anchor="t">
            <a:spAutoFit/>
          </a:bodyPr>
          <a:lstStyle/>
          <a:p>
            <a:pPr marL="0" marR="0" lvl="0" indent="0" algn="ctr" defTabSz="914400" rtl="0" eaLnBrk="1" fontAlgn="auto" latinLnBrk="0" hangingPunct="1">
              <a:lnSpc>
                <a:spcPts val="7000"/>
              </a:lnSpc>
              <a:spcBef>
                <a:spcPct val="0"/>
              </a:spcBef>
              <a:spcAft>
                <a:spcPts val="0"/>
              </a:spcAft>
              <a:buClrTx/>
              <a:buSzTx/>
              <a:buFontTx/>
              <a:buNone/>
              <a:tabLst/>
              <a:defRPr/>
            </a:pPr>
            <a:r>
              <a:rPr kumimoji="0" lang="en-US" sz="5000" b="0" i="0" u="none" strike="noStrike" kern="1200" cap="none" spc="-100" normalizeH="0" baseline="0" noProof="0">
                <a:ln>
                  <a:noFill/>
                </a:ln>
                <a:solidFill>
                  <a:srgbClr val="FDFBFB"/>
                </a:solidFill>
                <a:effectLst/>
                <a:uLnTx/>
                <a:uFillTx/>
                <a:latin typeface="Open Sauce"/>
                <a:ea typeface="Open Sauce"/>
                <a:cs typeface="Open Sauce"/>
                <a:sym typeface="Open Sauce"/>
              </a:rPr>
              <a:t>Moderated by Monica Bacote, CDP </a:t>
            </a:r>
          </a:p>
        </p:txBody>
      </p:sp>
      <p:sp>
        <p:nvSpPr>
          <p:cNvPr id="23" name="Freeform 23"/>
          <p:cNvSpPr/>
          <p:nvPr/>
        </p:nvSpPr>
        <p:spPr>
          <a:xfrm>
            <a:off x="375750" y="1658164"/>
            <a:ext cx="1947001" cy="603570"/>
          </a:xfrm>
          <a:custGeom>
            <a:avLst/>
            <a:gdLst/>
            <a:ahLst/>
            <a:cxnLst/>
            <a:rect l="l" t="t" r="r" b="b"/>
            <a:pathLst>
              <a:path w="1947001" h="603570">
                <a:moveTo>
                  <a:pt x="0" y="0"/>
                </a:moveTo>
                <a:lnTo>
                  <a:pt x="1947001" y="0"/>
                </a:lnTo>
                <a:lnTo>
                  <a:pt x="1947001" y="603570"/>
                </a:lnTo>
                <a:lnTo>
                  <a:pt x="0" y="60357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4"/>
          <p:cNvSpPr txBox="1"/>
          <p:nvPr/>
        </p:nvSpPr>
        <p:spPr>
          <a:xfrm rot="-5400000">
            <a:off x="-3128" y="378447"/>
            <a:ext cx="1206454" cy="758062"/>
          </a:xfrm>
          <a:prstGeom prst="rect">
            <a:avLst/>
          </a:prstGeom>
        </p:spPr>
        <p:txBody>
          <a:bodyPr lIns="0" tIns="0" rIns="0" bIns="0" rtlCol="0" anchor="t">
            <a:spAutoFit/>
          </a:bodyPr>
          <a:lstStyle/>
          <a:p>
            <a:pPr marL="0" marR="0" lvl="0" indent="0" algn="ctr" defTabSz="914400" rtl="0" eaLnBrk="1" fontAlgn="auto" latinLnBrk="0" hangingPunct="1">
              <a:lnSpc>
                <a:spcPts val="6263"/>
              </a:lnSpc>
              <a:spcBef>
                <a:spcPts val="0"/>
              </a:spcBef>
              <a:spcAft>
                <a:spcPts val="0"/>
              </a:spcAft>
              <a:buClrTx/>
              <a:buSzTx/>
              <a:buFontTx/>
              <a:buNone/>
              <a:tabLst/>
              <a:defRPr/>
            </a:pPr>
            <a:r>
              <a:rPr kumimoji="0" lang="en-US" sz="4474" b="1" i="0" u="none" strike="noStrike" kern="1200" cap="none" spc="210" normalizeH="0" baseline="0" noProof="0">
                <a:ln>
                  <a:noFill/>
                </a:ln>
                <a:solidFill>
                  <a:srgbClr val="82BF58"/>
                </a:solidFill>
                <a:effectLst/>
                <a:uLnTx/>
                <a:uFillTx/>
                <a:latin typeface="Antonio Ultra-Bold"/>
                <a:ea typeface="Antonio Ultra-Bold"/>
                <a:cs typeface="Antonio Ultra-Bold"/>
                <a:sym typeface="Antonio Ultra-Bold"/>
              </a:rPr>
              <a:t>2025</a:t>
            </a:r>
          </a:p>
        </p:txBody>
      </p:sp>
      <p:sp>
        <p:nvSpPr>
          <p:cNvPr id="25" name="TextBox 25"/>
          <p:cNvSpPr txBox="1"/>
          <p:nvPr/>
        </p:nvSpPr>
        <p:spPr>
          <a:xfrm>
            <a:off x="979130" y="467456"/>
            <a:ext cx="1438349" cy="910218"/>
          </a:xfrm>
          <a:prstGeom prst="rect">
            <a:avLst/>
          </a:prstGeom>
        </p:spPr>
        <p:txBody>
          <a:bodyPr lIns="0" tIns="0" rIns="0" bIns="0" rtlCol="0" anchor="t">
            <a:spAutoFit/>
          </a:bodyPr>
          <a:lstStyle/>
          <a:p>
            <a:pPr marL="0" marR="0" lvl="0" indent="0" algn="just" defTabSz="914400" rtl="0" eaLnBrk="1" fontAlgn="auto" latinLnBrk="0" hangingPunct="1">
              <a:lnSpc>
                <a:spcPts val="2358"/>
              </a:lnSpc>
              <a:spcBef>
                <a:spcPts val="0"/>
              </a:spcBef>
              <a:spcAft>
                <a:spcPts val="0"/>
              </a:spcAft>
              <a:buClrTx/>
              <a:buSzTx/>
              <a:buFontTx/>
              <a:buNone/>
              <a:tabLst/>
              <a:defRPr/>
            </a:pPr>
            <a:r>
              <a:rPr kumimoji="0" lang="en-US" sz="2482"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MENTAL </a:t>
            </a:r>
          </a:p>
          <a:p>
            <a:pPr marL="0" marR="0" lvl="0" indent="0" algn="just" defTabSz="914400" rtl="0" eaLnBrk="1" fontAlgn="auto" latinLnBrk="0" hangingPunct="1">
              <a:lnSpc>
                <a:spcPts val="2358"/>
              </a:lnSpc>
              <a:spcBef>
                <a:spcPts val="0"/>
              </a:spcBef>
              <a:spcAft>
                <a:spcPts val="0"/>
              </a:spcAft>
              <a:buClrTx/>
              <a:buSzTx/>
              <a:buFontTx/>
              <a:buNone/>
              <a:tabLst/>
              <a:defRPr/>
            </a:pPr>
            <a:r>
              <a:rPr kumimoji="0" lang="en-US" sz="2482"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HEALTH</a:t>
            </a:r>
          </a:p>
          <a:p>
            <a:pPr marL="0" marR="0" lvl="0" indent="0" algn="just" defTabSz="914400" rtl="0" eaLnBrk="1" fontAlgn="auto" latinLnBrk="0" hangingPunct="1">
              <a:lnSpc>
                <a:spcPts val="2358"/>
              </a:lnSpc>
              <a:spcBef>
                <a:spcPts val="0"/>
              </a:spcBef>
              <a:spcAft>
                <a:spcPts val="0"/>
              </a:spcAft>
              <a:buClrTx/>
              <a:buSzTx/>
              <a:buFontTx/>
              <a:buNone/>
              <a:tabLst/>
              <a:defRPr/>
            </a:pPr>
            <a:r>
              <a:rPr kumimoji="0" lang="en-US" sz="2482" b="1" i="0" u="none" strike="noStrike" kern="1200" cap="none" spc="0" normalizeH="0" baseline="0" noProof="0">
                <a:ln>
                  <a:noFill/>
                </a:ln>
                <a:solidFill>
                  <a:srgbClr val="FFFFFF"/>
                </a:solidFill>
                <a:effectLst/>
                <a:uLnTx/>
                <a:uFillTx/>
                <a:latin typeface="Libre Franklin Bold"/>
                <a:ea typeface="Libre Franklin Bold"/>
                <a:cs typeface="Libre Franklin Bold"/>
                <a:sym typeface="Libre Franklin Bold"/>
              </a:rPr>
              <a:t>SUMMIT</a:t>
            </a:r>
          </a:p>
        </p:txBody>
      </p:sp>
      <p:sp>
        <p:nvSpPr>
          <p:cNvPr id="26" name="TextBox 26"/>
          <p:cNvSpPr txBox="1"/>
          <p:nvPr/>
        </p:nvSpPr>
        <p:spPr>
          <a:xfrm>
            <a:off x="979130" y="201876"/>
            <a:ext cx="1457071" cy="208430"/>
          </a:xfrm>
          <a:prstGeom prst="rect">
            <a:avLst/>
          </a:prstGeom>
        </p:spPr>
        <p:txBody>
          <a:bodyPr lIns="0" tIns="0" rIns="0" bIns="0" rtlCol="0" anchor="t">
            <a:spAutoFit/>
          </a:bodyPr>
          <a:lstStyle/>
          <a:p>
            <a:pPr marL="0" marR="0" lvl="0" indent="0" algn="l" defTabSz="914400" rtl="0" eaLnBrk="1" fontAlgn="auto" latinLnBrk="0" hangingPunct="1">
              <a:lnSpc>
                <a:spcPts val="1676"/>
              </a:lnSpc>
              <a:spcBef>
                <a:spcPts val="0"/>
              </a:spcBef>
              <a:spcAft>
                <a:spcPts val="0"/>
              </a:spcAft>
              <a:buClrTx/>
              <a:buSzTx/>
              <a:buFontTx/>
              <a:buNone/>
              <a:tabLst/>
              <a:defRPr/>
            </a:pPr>
            <a:r>
              <a:rPr kumimoji="0" lang="en-US" sz="1764" b="1" i="0" u="none" strike="noStrike" kern="1200" cap="none" spc="0" normalizeH="0" baseline="0" noProof="0">
                <a:ln>
                  <a:noFill/>
                </a:ln>
                <a:solidFill>
                  <a:srgbClr val="FEFEFE"/>
                </a:solidFill>
                <a:effectLst/>
                <a:uLnTx/>
                <a:uFillTx/>
                <a:latin typeface="Libre Franklin Bold"/>
                <a:ea typeface="Libre Franklin Bold"/>
                <a:cs typeface="Libre Franklin Bold"/>
                <a:sym typeface="Libre Franklin Bold"/>
              </a:rPr>
              <a:t>CNY YOUTH </a:t>
            </a:r>
          </a:p>
        </p:txBody>
      </p:sp>
      <p:sp>
        <p:nvSpPr>
          <p:cNvPr id="27" name="TextBox 27"/>
          <p:cNvSpPr txBox="1"/>
          <p:nvPr/>
        </p:nvSpPr>
        <p:spPr>
          <a:xfrm>
            <a:off x="297268" y="1495976"/>
            <a:ext cx="845278" cy="115426"/>
          </a:xfrm>
          <a:prstGeom prst="rect">
            <a:avLst/>
          </a:prstGeom>
        </p:spPr>
        <p:txBody>
          <a:bodyPr lIns="0" tIns="0" rIns="0" bIns="0" rtlCol="0" anchor="t">
            <a:spAutoFit/>
          </a:bodyPr>
          <a:lstStyle/>
          <a:p>
            <a:pPr marL="0" marR="0" lvl="0" indent="0" algn="just" defTabSz="914400" rtl="0" eaLnBrk="1" fontAlgn="auto" latinLnBrk="0" hangingPunct="1">
              <a:lnSpc>
                <a:spcPts val="907"/>
              </a:lnSpc>
              <a:spcBef>
                <a:spcPts val="0"/>
              </a:spcBef>
              <a:spcAft>
                <a:spcPts val="0"/>
              </a:spcAft>
              <a:buClrTx/>
              <a:buSzTx/>
              <a:buFontTx/>
              <a:buNone/>
              <a:tabLst/>
              <a:defRPr/>
            </a:pPr>
            <a:r>
              <a:rPr kumimoji="0" lang="en-US" sz="647" b="1" i="0" u="none" strike="noStrike" kern="1200" cap="none" spc="0" normalizeH="0" baseline="0" noProof="0">
                <a:ln>
                  <a:noFill/>
                </a:ln>
                <a:solidFill>
                  <a:srgbClr val="82BF58"/>
                </a:solidFill>
                <a:effectLst/>
                <a:uLnTx/>
                <a:uFillTx/>
                <a:latin typeface="Montserrat Bold"/>
                <a:ea typeface="Montserrat Bold"/>
                <a:cs typeface="Montserrat Bold"/>
                <a:sym typeface="Montserrat Bold"/>
              </a:rPr>
              <a:t>PRESENTED BY</a:t>
            </a:r>
          </a:p>
        </p:txBody>
      </p:sp>
      <p:sp>
        <p:nvSpPr>
          <p:cNvPr id="28" name="Freeform 28"/>
          <p:cNvSpPr/>
          <p:nvPr/>
        </p:nvSpPr>
        <p:spPr>
          <a:xfrm>
            <a:off x="6317173" y="7417549"/>
            <a:ext cx="5834220" cy="2071148"/>
          </a:xfrm>
          <a:custGeom>
            <a:avLst/>
            <a:gdLst/>
            <a:ahLst/>
            <a:cxnLst/>
            <a:rect l="l" t="t" r="r" b="b"/>
            <a:pathLst>
              <a:path w="5834220" h="2071148">
                <a:moveTo>
                  <a:pt x="0" y="0"/>
                </a:moveTo>
                <a:lnTo>
                  <a:pt x="5834220" y="0"/>
                </a:lnTo>
                <a:lnTo>
                  <a:pt x="5834220" y="2071148"/>
                </a:lnTo>
                <a:lnTo>
                  <a:pt x="0" y="207114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2" name="Freeform 2"/>
          <p:cNvSpPr/>
          <p:nvPr/>
        </p:nvSpPr>
        <p:spPr>
          <a:xfrm rot="-6177062">
            <a:off x="978118" y="2899281"/>
            <a:ext cx="556715" cy="617714"/>
          </a:xfrm>
          <a:custGeom>
            <a:avLst/>
            <a:gdLst/>
            <a:ahLst/>
            <a:cxnLst/>
            <a:rect l="l" t="t" r="r" b="b"/>
            <a:pathLst>
              <a:path w="556715" h="617714">
                <a:moveTo>
                  <a:pt x="0" y="0"/>
                </a:moveTo>
                <a:lnTo>
                  <a:pt x="556715" y="0"/>
                </a:lnTo>
                <a:lnTo>
                  <a:pt x="556715" y="617715"/>
                </a:lnTo>
                <a:lnTo>
                  <a:pt x="0" y="6177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588335">
            <a:off x="12918997" y="-2791638"/>
            <a:ext cx="6907336" cy="6379867"/>
          </a:xfrm>
          <a:custGeom>
            <a:avLst/>
            <a:gdLst/>
            <a:ahLst/>
            <a:cxnLst/>
            <a:rect l="l" t="t" r="r" b="b"/>
            <a:pathLst>
              <a:path w="6907336" h="6379867">
                <a:moveTo>
                  <a:pt x="0" y="0"/>
                </a:moveTo>
                <a:lnTo>
                  <a:pt x="6907336" y="0"/>
                </a:lnTo>
                <a:lnTo>
                  <a:pt x="6907336" y="6379867"/>
                </a:lnTo>
                <a:lnTo>
                  <a:pt x="0" y="6379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942051">
            <a:off x="-1060998" y="6054982"/>
            <a:ext cx="6380232" cy="6761324"/>
          </a:xfrm>
          <a:custGeom>
            <a:avLst/>
            <a:gdLst/>
            <a:ahLst/>
            <a:cxnLst/>
            <a:rect l="l" t="t" r="r" b="b"/>
            <a:pathLst>
              <a:path w="6380232" h="6761324">
                <a:moveTo>
                  <a:pt x="0" y="0"/>
                </a:moveTo>
                <a:lnTo>
                  <a:pt x="6380231" y="0"/>
                </a:lnTo>
                <a:lnTo>
                  <a:pt x="6380231" y="6761324"/>
                </a:lnTo>
                <a:lnTo>
                  <a:pt x="0" y="67613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697062" y="7097067"/>
            <a:ext cx="6907336" cy="6379867"/>
          </a:xfrm>
          <a:custGeom>
            <a:avLst/>
            <a:gdLst/>
            <a:ahLst/>
            <a:cxnLst/>
            <a:rect l="l" t="t" r="r" b="b"/>
            <a:pathLst>
              <a:path w="6907336" h="6379867">
                <a:moveTo>
                  <a:pt x="0" y="0"/>
                </a:moveTo>
                <a:lnTo>
                  <a:pt x="6907336" y="0"/>
                </a:lnTo>
                <a:lnTo>
                  <a:pt x="6907336" y="6379866"/>
                </a:lnTo>
                <a:lnTo>
                  <a:pt x="0" y="6379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3946074">
            <a:off x="15817571" y="-1098260"/>
            <a:ext cx="5719872" cy="5137485"/>
          </a:xfrm>
          <a:custGeom>
            <a:avLst/>
            <a:gdLst/>
            <a:ahLst/>
            <a:cxnLst/>
            <a:rect l="l" t="t" r="r" b="b"/>
            <a:pathLst>
              <a:path w="5719872" h="5137485">
                <a:moveTo>
                  <a:pt x="0" y="0"/>
                </a:moveTo>
                <a:lnTo>
                  <a:pt x="5719872" y="0"/>
                </a:lnTo>
                <a:lnTo>
                  <a:pt x="5719872" y="5137485"/>
                </a:lnTo>
                <a:lnTo>
                  <a:pt x="0" y="51374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rot="4201215">
            <a:off x="16199263" y="4906242"/>
            <a:ext cx="671930" cy="745554"/>
          </a:xfrm>
          <a:custGeom>
            <a:avLst/>
            <a:gdLst/>
            <a:ahLst/>
            <a:cxnLst/>
            <a:rect l="l" t="t" r="r" b="b"/>
            <a:pathLst>
              <a:path w="671930" h="745554">
                <a:moveTo>
                  <a:pt x="0" y="0"/>
                </a:moveTo>
                <a:lnTo>
                  <a:pt x="671930" y="0"/>
                </a:lnTo>
                <a:lnTo>
                  <a:pt x="671930" y="745554"/>
                </a:lnTo>
                <a:lnTo>
                  <a:pt x="0" y="7455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3825767" y="6055512"/>
            <a:ext cx="4488649" cy="4175306"/>
          </a:xfrm>
          <a:custGeom>
            <a:avLst/>
            <a:gdLst/>
            <a:ahLst/>
            <a:cxnLst/>
            <a:rect l="l" t="t" r="r" b="b"/>
            <a:pathLst>
              <a:path w="4488649" h="4175306">
                <a:moveTo>
                  <a:pt x="0" y="0"/>
                </a:moveTo>
                <a:lnTo>
                  <a:pt x="4488649" y="0"/>
                </a:lnTo>
                <a:lnTo>
                  <a:pt x="4488649" y="4175306"/>
                </a:lnTo>
                <a:lnTo>
                  <a:pt x="0" y="4175306"/>
                </a:lnTo>
                <a:lnTo>
                  <a:pt x="0" y="0"/>
                </a:lnTo>
                <a:close/>
              </a:path>
            </a:pathLst>
          </a:custGeom>
          <a:blipFill>
            <a:blip r:embed="rId12"/>
            <a:stretch>
              <a:fillRect/>
            </a:stretch>
          </a:blipFill>
        </p:spPr>
        <p:txBody>
          <a:bodyPr/>
          <a:lstStyle/>
          <a:p>
            <a:endParaRPr lang="en-US"/>
          </a:p>
        </p:txBody>
      </p:sp>
      <p:sp>
        <p:nvSpPr>
          <p:cNvPr id="9" name="TextBox 9"/>
          <p:cNvSpPr txBox="1"/>
          <p:nvPr/>
        </p:nvSpPr>
        <p:spPr>
          <a:xfrm>
            <a:off x="1493935" y="3462823"/>
            <a:ext cx="14878730" cy="1984146"/>
          </a:xfrm>
          <a:prstGeom prst="rect">
            <a:avLst/>
          </a:prstGeom>
        </p:spPr>
        <p:txBody>
          <a:bodyPr lIns="0" tIns="0" rIns="0" bIns="0" rtlCol="0" anchor="t">
            <a:spAutoFit/>
          </a:bodyPr>
          <a:lstStyle/>
          <a:p>
            <a:pPr algn="ctr">
              <a:lnSpc>
                <a:spcPts val="15968"/>
              </a:lnSpc>
              <a:spcBef>
                <a:spcPct val="0"/>
              </a:spcBef>
            </a:pPr>
            <a:r>
              <a:rPr lang="en-US" sz="11405">
                <a:solidFill>
                  <a:srgbClr val="477033"/>
                </a:solidFill>
                <a:latin typeface="TAN Summers"/>
                <a:ea typeface="TAN Summers"/>
                <a:cs typeface="TAN Summers"/>
                <a:sym typeface="TAN Summers"/>
              </a:rPr>
              <a:t>Unequal Resources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2" name="TextBox 2"/>
          <p:cNvSpPr txBox="1"/>
          <p:nvPr/>
        </p:nvSpPr>
        <p:spPr>
          <a:xfrm>
            <a:off x="1028700" y="742950"/>
            <a:ext cx="11286616" cy="1802972"/>
          </a:xfrm>
          <a:prstGeom prst="rect">
            <a:avLst/>
          </a:prstGeom>
        </p:spPr>
        <p:txBody>
          <a:bodyPr lIns="0" tIns="0" rIns="0" bIns="0" rtlCol="0" anchor="t">
            <a:spAutoFit/>
          </a:bodyPr>
          <a:lstStyle/>
          <a:p>
            <a:pPr algn="l">
              <a:lnSpc>
                <a:spcPts val="14023"/>
              </a:lnSpc>
            </a:pPr>
            <a:r>
              <a:rPr lang="en-US" sz="10016">
                <a:solidFill>
                  <a:srgbClr val="FFBA57"/>
                </a:solidFill>
                <a:latin typeface="TAN Pearl"/>
                <a:ea typeface="TAN Pearl"/>
                <a:cs typeface="TAN Pearl"/>
                <a:sym typeface="TAN Pearl"/>
              </a:rPr>
              <a:t>Introductions </a:t>
            </a:r>
          </a:p>
        </p:txBody>
      </p:sp>
      <p:sp>
        <p:nvSpPr>
          <p:cNvPr id="3" name="TextBox 3"/>
          <p:cNvSpPr txBox="1"/>
          <p:nvPr/>
        </p:nvSpPr>
        <p:spPr>
          <a:xfrm>
            <a:off x="2179746" y="3016499"/>
            <a:ext cx="7358358" cy="789026"/>
          </a:xfrm>
          <a:prstGeom prst="rect">
            <a:avLst/>
          </a:prstGeom>
        </p:spPr>
        <p:txBody>
          <a:bodyPr lIns="0" tIns="0" rIns="0" bIns="0" rtlCol="0" anchor="t">
            <a:spAutoFit/>
          </a:bodyPr>
          <a:lstStyle/>
          <a:p>
            <a:pPr algn="l">
              <a:lnSpc>
                <a:spcPts val="6344"/>
              </a:lnSpc>
              <a:spcBef>
                <a:spcPct val="0"/>
              </a:spcBef>
            </a:pPr>
            <a:r>
              <a:rPr lang="en-US" sz="4531" dirty="0">
                <a:solidFill>
                  <a:srgbClr val="477033"/>
                </a:solidFill>
                <a:latin typeface="TAN Summers"/>
                <a:ea typeface="TAN Summers"/>
                <a:cs typeface="TAN Summers"/>
                <a:sym typeface="TAN Summers"/>
              </a:rPr>
              <a:t>Aisha Mustafa</a:t>
            </a:r>
          </a:p>
        </p:txBody>
      </p:sp>
      <p:sp>
        <p:nvSpPr>
          <p:cNvPr id="4" name="TextBox 4"/>
          <p:cNvSpPr txBox="1"/>
          <p:nvPr/>
        </p:nvSpPr>
        <p:spPr>
          <a:xfrm>
            <a:off x="2179746" y="4356224"/>
            <a:ext cx="7358358" cy="789026"/>
          </a:xfrm>
          <a:prstGeom prst="rect">
            <a:avLst/>
          </a:prstGeom>
        </p:spPr>
        <p:txBody>
          <a:bodyPr lIns="0" tIns="0" rIns="0" bIns="0" rtlCol="0" anchor="t">
            <a:spAutoFit/>
          </a:bodyPr>
          <a:lstStyle/>
          <a:p>
            <a:pPr algn="l">
              <a:lnSpc>
                <a:spcPts val="6344"/>
              </a:lnSpc>
              <a:spcBef>
                <a:spcPct val="0"/>
              </a:spcBef>
            </a:pPr>
            <a:r>
              <a:rPr lang="en-US" sz="4531" dirty="0">
                <a:solidFill>
                  <a:srgbClr val="477033"/>
                </a:solidFill>
                <a:latin typeface="TAN Summers"/>
                <a:ea typeface="TAN Summers"/>
                <a:cs typeface="TAN Summers"/>
                <a:sym typeface="TAN Summers"/>
              </a:rPr>
              <a:t>Aryan Hatef</a:t>
            </a:r>
          </a:p>
        </p:txBody>
      </p:sp>
      <p:sp>
        <p:nvSpPr>
          <p:cNvPr id="5" name="TextBox 5"/>
          <p:cNvSpPr txBox="1"/>
          <p:nvPr/>
        </p:nvSpPr>
        <p:spPr>
          <a:xfrm>
            <a:off x="2179746" y="5695949"/>
            <a:ext cx="7358358" cy="789026"/>
          </a:xfrm>
          <a:prstGeom prst="rect">
            <a:avLst/>
          </a:prstGeom>
        </p:spPr>
        <p:txBody>
          <a:bodyPr lIns="0" tIns="0" rIns="0" bIns="0" rtlCol="0" anchor="t">
            <a:spAutoFit/>
          </a:bodyPr>
          <a:lstStyle/>
          <a:p>
            <a:pPr>
              <a:lnSpc>
                <a:spcPts val="6344"/>
              </a:lnSpc>
              <a:spcBef>
                <a:spcPct val="0"/>
              </a:spcBef>
            </a:pPr>
            <a:r>
              <a:rPr lang="en-US" sz="4531" dirty="0">
                <a:solidFill>
                  <a:srgbClr val="477033"/>
                </a:solidFill>
                <a:latin typeface="TAN Summers"/>
                <a:ea typeface="TAN Summers"/>
                <a:cs typeface="TAN Summers"/>
                <a:sym typeface="TAN Summers"/>
              </a:rPr>
              <a:t>Xin Yi Lin</a:t>
            </a:r>
          </a:p>
        </p:txBody>
      </p:sp>
      <p:sp>
        <p:nvSpPr>
          <p:cNvPr id="6" name="TextBox 6"/>
          <p:cNvSpPr txBox="1"/>
          <p:nvPr/>
        </p:nvSpPr>
        <p:spPr>
          <a:xfrm>
            <a:off x="2076757" y="7029765"/>
            <a:ext cx="7358358" cy="789026"/>
          </a:xfrm>
          <a:prstGeom prst="rect">
            <a:avLst/>
          </a:prstGeom>
        </p:spPr>
        <p:txBody>
          <a:bodyPr lIns="0" tIns="0" rIns="0" bIns="0" rtlCol="0" anchor="t">
            <a:spAutoFit/>
          </a:bodyPr>
          <a:lstStyle/>
          <a:p>
            <a:pPr algn="l">
              <a:lnSpc>
                <a:spcPts val="6344"/>
              </a:lnSpc>
              <a:spcBef>
                <a:spcPct val="0"/>
              </a:spcBef>
            </a:pPr>
            <a:r>
              <a:rPr lang="en-US" sz="4531" dirty="0">
                <a:solidFill>
                  <a:srgbClr val="477033"/>
                </a:solidFill>
                <a:latin typeface="TAN Summers"/>
                <a:ea typeface="TAN Summers"/>
                <a:cs typeface="TAN Summers"/>
                <a:sym typeface="TAN Summers"/>
              </a:rPr>
              <a:t>Maryam Hatef</a:t>
            </a:r>
          </a:p>
        </p:txBody>
      </p:sp>
      <p:sp>
        <p:nvSpPr>
          <p:cNvPr id="7" name="Freeform 7"/>
          <p:cNvSpPr/>
          <p:nvPr/>
        </p:nvSpPr>
        <p:spPr>
          <a:xfrm>
            <a:off x="1028700" y="3012319"/>
            <a:ext cx="792263" cy="902162"/>
          </a:xfrm>
          <a:custGeom>
            <a:avLst/>
            <a:gdLst/>
            <a:ahLst/>
            <a:cxnLst/>
            <a:rect l="l" t="t" r="r" b="b"/>
            <a:pathLst>
              <a:path w="792263" h="902162">
                <a:moveTo>
                  <a:pt x="0" y="0"/>
                </a:moveTo>
                <a:lnTo>
                  <a:pt x="792263" y="0"/>
                </a:lnTo>
                <a:lnTo>
                  <a:pt x="792263" y="902162"/>
                </a:lnTo>
                <a:lnTo>
                  <a:pt x="0" y="902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28700" y="4352043"/>
            <a:ext cx="792263" cy="902162"/>
          </a:xfrm>
          <a:custGeom>
            <a:avLst/>
            <a:gdLst/>
            <a:ahLst/>
            <a:cxnLst/>
            <a:rect l="l" t="t" r="r" b="b"/>
            <a:pathLst>
              <a:path w="792263" h="902162">
                <a:moveTo>
                  <a:pt x="0" y="0"/>
                </a:moveTo>
                <a:lnTo>
                  <a:pt x="792263" y="0"/>
                </a:lnTo>
                <a:lnTo>
                  <a:pt x="792263" y="902163"/>
                </a:lnTo>
                <a:lnTo>
                  <a:pt x="0" y="9021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5691768"/>
            <a:ext cx="792263" cy="902162"/>
          </a:xfrm>
          <a:custGeom>
            <a:avLst/>
            <a:gdLst/>
            <a:ahLst/>
            <a:cxnLst/>
            <a:rect l="l" t="t" r="r" b="b"/>
            <a:pathLst>
              <a:path w="792263" h="902162">
                <a:moveTo>
                  <a:pt x="0" y="0"/>
                </a:moveTo>
                <a:lnTo>
                  <a:pt x="792263" y="0"/>
                </a:lnTo>
                <a:lnTo>
                  <a:pt x="792263" y="902163"/>
                </a:lnTo>
                <a:lnTo>
                  <a:pt x="0" y="9021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028700" y="7025584"/>
            <a:ext cx="792263" cy="902162"/>
          </a:xfrm>
          <a:custGeom>
            <a:avLst/>
            <a:gdLst/>
            <a:ahLst/>
            <a:cxnLst/>
            <a:rect l="l" t="t" r="r" b="b"/>
            <a:pathLst>
              <a:path w="792263" h="902162">
                <a:moveTo>
                  <a:pt x="0" y="0"/>
                </a:moveTo>
                <a:lnTo>
                  <a:pt x="792263" y="0"/>
                </a:lnTo>
                <a:lnTo>
                  <a:pt x="792263" y="902162"/>
                </a:lnTo>
                <a:lnTo>
                  <a:pt x="0" y="902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8228140">
            <a:off x="14842459" y="-1167293"/>
            <a:ext cx="5283418" cy="4879957"/>
          </a:xfrm>
          <a:custGeom>
            <a:avLst/>
            <a:gdLst/>
            <a:ahLst/>
            <a:cxnLst/>
            <a:rect l="l" t="t" r="r" b="b"/>
            <a:pathLst>
              <a:path w="5283418" h="4879957">
                <a:moveTo>
                  <a:pt x="0" y="0"/>
                </a:moveTo>
                <a:lnTo>
                  <a:pt x="5283418" y="0"/>
                </a:lnTo>
                <a:lnTo>
                  <a:pt x="5283418" y="4879957"/>
                </a:lnTo>
                <a:lnTo>
                  <a:pt x="0" y="4879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2179746" y="8360318"/>
            <a:ext cx="7358358" cy="1588192"/>
          </a:xfrm>
          <a:prstGeom prst="rect">
            <a:avLst/>
          </a:prstGeom>
        </p:spPr>
        <p:txBody>
          <a:bodyPr lIns="0" tIns="0" rIns="0" bIns="0" rtlCol="0" anchor="t">
            <a:spAutoFit/>
          </a:bodyPr>
          <a:lstStyle/>
          <a:p>
            <a:pPr>
              <a:lnSpc>
                <a:spcPts val="6344"/>
              </a:lnSpc>
              <a:spcBef>
                <a:spcPct val="0"/>
              </a:spcBef>
            </a:pPr>
            <a:r>
              <a:rPr lang="en-US" sz="4531" dirty="0">
                <a:solidFill>
                  <a:srgbClr val="477033"/>
                </a:solidFill>
                <a:latin typeface="TAN Summers"/>
                <a:ea typeface="TAN Summers"/>
                <a:cs typeface="TAN Summers"/>
                <a:sym typeface="TAN Summers"/>
              </a:rPr>
              <a:t>Emma Wilson-Hefti</a:t>
            </a:r>
          </a:p>
          <a:p>
            <a:pPr algn="l">
              <a:lnSpc>
                <a:spcPts val="6344"/>
              </a:lnSpc>
              <a:spcBef>
                <a:spcPct val="0"/>
              </a:spcBef>
            </a:pPr>
            <a:endParaRPr lang="en-US" sz="4531" dirty="0">
              <a:solidFill>
                <a:srgbClr val="477033"/>
              </a:solidFill>
              <a:latin typeface="TAN Summers"/>
              <a:ea typeface="TAN Summers"/>
              <a:cs typeface="TAN Summers"/>
              <a:sym typeface="TAN Summers"/>
            </a:endParaRPr>
          </a:p>
        </p:txBody>
      </p:sp>
      <p:sp>
        <p:nvSpPr>
          <p:cNvPr id="13" name="Freeform 13"/>
          <p:cNvSpPr/>
          <p:nvPr/>
        </p:nvSpPr>
        <p:spPr>
          <a:xfrm>
            <a:off x="1131689" y="8356138"/>
            <a:ext cx="792263" cy="902162"/>
          </a:xfrm>
          <a:custGeom>
            <a:avLst/>
            <a:gdLst/>
            <a:ahLst/>
            <a:cxnLst/>
            <a:rect l="l" t="t" r="r" b="b"/>
            <a:pathLst>
              <a:path w="792263" h="902162">
                <a:moveTo>
                  <a:pt x="0" y="0"/>
                </a:moveTo>
                <a:lnTo>
                  <a:pt x="792262" y="0"/>
                </a:lnTo>
                <a:lnTo>
                  <a:pt x="792262" y="902162"/>
                </a:lnTo>
                <a:lnTo>
                  <a:pt x="0" y="9021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13825767" y="6055512"/>
            <a:ext cx="4488649" cy="4175306"/>
          </a:xfrm>
          <a:custGeom>
            <a:avLst/>
            <a:gdLst/>
            <a:ahLst/>
            <a:cxnLst/>
            <a:rect l="l" t="t" r="r" b="b"/>
            <a:pathLst>
              <a:path w="4488649" h="4175306">
                <a:moveTo>
                  <a:pt x="0" y="0"/>
                </a:moveTo>
                <a:lnTo>
                  <a:pt x="4488649" y="0"/>
                </a:lnTo>
                <a:lnTo>
                  <a:pt x="4488649" y="4175306"/>
                </a:lnTo>
                <a:lnTo>
                  <a:pt x="0" y="4175306"/>
                </a:lnTo>
                <a:lnTo>
                  <a:pt x="0" y="0"/>
                </a:lnTo>
                <a:close/>
              </a:path>
            </a:pathLst>
          </a:custGeom>
          <a:blipFill>
            <a:blip r:embed="rId6"/>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grpSp>
        <p:nvGrpSpPr>
          <p:cNvPr id="2" name="Group 2"/>
          <p:cNvGrpSpPr/>
          <p:nvPr/>
        </p:nvGrpSpPr>
        <p:grpSpPr>
          <a:xfrm>
            <a:off x="297409" y="499315"/>
            <a:ext cx="9868021" cy="9288369"/>
            <a:chOff x="0" y="0"/>
            <a:chExt cx="2598985" cy="2446320"/>
          </a:xfrm>
        </p:grpSpPr>
        <p:sp>
          <p:nvSpPr>
            <p:cNvPr id="3" name="Freeform 3"/>
            <p:cNvSpPr/>
            <p:nvPr/>
          </p:nvSpPr>
          <p:spPr>
            <a:xfrm>
              <a:off x="0" y="0"/>
              <a:ext cx="2598985" cy="2446319"/>
            </a:xfrm>
            <a:custGeom>
              <a:avLst/>
              <a:gdLst/>
              <a:ahLst/>
              <a:cxnLst/>
              <a:rect l="l" t="t" r="r" b="b"/>
              <a:pathLst>
                <a:path w="2598985" h="2446319">
                  <a:moveTo>
                    <a:pt x="78455" y="0"/>
                  </a:moveTo>
                  <a:lnTo>
                    <a:pt x="2520530" y="0"/>
                  </a:lnTo>
                  <a:cubicBezTo>
                    <a:pt x="2563860" y="0"/>
                    <a:pt x="2598985" y="35125"/>
                    <a:pt x="2598985" y="78455"/>
                  </a:cubicBezTo>
                  <a:lnTo>
                    <a:pt x="2598985" y="2367865"/>
                  </a:lnTo>
                  <a:cubicBezTo>
                    <a:pt x="2598985" y="2411194"/>
                    <a:pt x="2563860" y="2446319"/>
                    <a:pt x="2520530" y="2446319"/>
                  </a:cubicBezTo>
                  <a:lnTo>
                    <a:pt x="78455" y="2446319"/>
                  </a:lnTo>
                  <a:cubicBezTo>
                    <a:pt x="57647" y="2446319"/>
                    <a:pt x="37692" y="2438054"/>
                    <a:pt x="22979" y="2423341"/>
                  </a:cubicBezTo>
                  <a:cubicBezTo>
                    <a:pt x="8266" y="2408628"/>
                    <a:pt x="0" y="2388672"/>
                    <a:pt x="0" y="2367865"/>
                  </a:cubicBezTo>
                  <a:lnTo>
                    <a:pt x="0" y="78455"/>
                  </a:lnTo>
                  <a:cubicBezTo>
                    <a:pt x="0" y="35125"/>
                    <a:pt x="35125" y="0"/>
                    <a:pt x="78455" y="0"/>
                  </a:cubicBezTo>
                  <a:close/>
                </a:path>
              </a:pathLst>
            </a:custGeom>
            <a:solidFill>
              <a:srgbClr val="83AC6F"/>
            </a:solidFill>
          </p:spPr>
          <p:txBody>
            <a:bodyPr/>
            <a:lstStyle/>
            <a:p>
              <a:endParaRPr lang="en-US"/>
            </a:p>
          </p:txBody>
        </p:sp>
        <p:sp>
          <p:nvSpPr>
            <p:cNvPr id="4" name="TextBox 4"/>
            <p:cNvSpPr txBox="1"/>
            <p:nvPr/>
          </p:nvSpPr>
          <p:spPr>
            <a:xfrm>
              <a:off x="0" y="-38100"/>
              <a:ext cx="2598985" cy="248442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378393" y="838200"/>
            <a:ext cx="7474061" cy="1250950"/>
          </a:xfrm>
          <a:prstGeom prst="rect">
            <a:avLst/>
          </a:prstGeom>
        </p:spPr>
        <p:txBody>
          <a:bodyPr lIns="0" tIns="0" rIns="0" bIns="0" rtlCol="0" anchor="t">
            <a:spAutoFit/>
          </a:bodyPr>
          <a:lstStyle/>
          <a:p>
            <a:pPr algn="ctr">
              <a:lnSpc>
                <a:spcPts val="9799"/>
              </a:lnSpc>
            </a:pPr>
            <a:r>
              <a:rPr lang="en-US" sz="6999">
                <a:solidFill>
                  <a:srgbClr val="F7F4ED"/>
                </a:solidFill>
                <a:latin typeface="TAN Pearl"/>
                <a:ea typeface="TAN Pearl"/>
                <a:cs typeface="TAN Pearl"/>
                <a:sym typeface="TAN Pearl"/>
              </a:rPr>
              <a:t>Directions </a:t>
            </a:r>
          </a:p>
        </p:txBody>
      </p:sp>
      <p:sp>
        <p:nvSpPr>
          <p:cNvPr id="6" name="Freeform 6"/>
          <p:cNvSpPr/>
          <p:nvPr/>
        </p:nvSpPr>
        <p:spPr>
          <a:xfrm rot="248906">
            <a:off x="7979746" y="719843"/>
            <a:ext cx="556715" cy="617714"/>
          </a:xfrm>
          <a:custGeom>
            <a:avLst/>
            <a:gdLst/>
            <a:ahLst/>
            <a:cxnLst/>
            <a:rect l="l" t="t" r="r" b="b"/>
            <a:pathLst>
              <a:path w="556715" h="617714">
                <a:moveTo>
                  <a:pt x="0" y="0"/>
                </a:moveTo>
                <a:lnTo>
                  <a:pt x="556715" y="0"/>
                </a:lnTo>
                <a:lnTo>
                  <a:pt x="556715" y="617714"/>
                </a:lnTo>
                <a:lnTo>
                  <a:pt x="0" y="61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0675461">
            <a:off x="1429812" y="1794855"/>
            <a:ext cx="556715" cy="617714"/>
          </a:xfrm>
          <a:custGeom>
            <a:avLst/>
            <a:gdLst/>
            <a:ahLst/>
            <a:cxnLst/>
            <a:rect l="l" t="t" r="r" b="b"/>
            <a:pathLst>
              <a:path w="556715" h="617714">
                <a:moveTo>
                  <a:pt x="0" y="0"/>
                </a:moveTo>
                <a:lnTo>
                  <a:pt x="556715" y="0"/>
                </a:lnTo>
                <a:lnTo>
                  <a:pt x="556715" y="617715"/>
                </a:lnTo>
                <a:lnTo>
                  <a:pt x="0" y="6177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0487509" y="2823065"/>
            <a:ext cx="7580608" cy="4771541"/>
            <a:chOff x="0" y="0"/>
            <a:chExt cx="1996539" cy="1256702"/>
          </a:xfrm>
        </p:grpSpPr>
        <p:sp>
          <p:nvSpPr>
            <p:cNvPr id="9" name="Freeform 9"/>
            <p:cNvSpPr/>
            <p:nvPr/>
          </p:nvSpPr>
          <p:spPr>
            <a:xfrm>
              <a:off x="0" y="0"/>
              <a:ext cx="1996539" cy="1256702"/>
            </a:xfrm>
            <a:custGeom>
              <a:avLst/>
              <a:gdLst/>
              <a:ahLst/>
              <a:cxnLst/>
              <a:rect l="l" t="t" r="r" b="b"/>
              <a:pathLst>
                <a:path w="1996539" h="1256702">
                  <a:moveTo>
                    <a:pt x="52085" y="0"/>
                  </a:moveTo>
                  <a:lnTo>
                    <a:pt x="1944454" y="0"/>
                  </a:lnTo>
                  <a:cubicBezTo>
                    <a:pt x="1958267" y="0"/>
                    <a:pt x="1971516" y="5488"/>
                    <a:pt x="1981283" y="15255"/>
                  </a:cubicBezTo>
                  <a:cubicBezTo>
                    <a:pt x="1991051" y="25023"/>
                    <a:pt x="1996539" y="38271"/>
                    <a:pt x="1996539" y="52085"/>
                  </a:cubicBezTo>
                  <a:lnTo>
                    <a:pt x="1996539" y="1204617"/>
                  </a:lnTo>
                  <a:cubicBezTo>
                    <a:pt x="1996539" y="1218431"/>
                    <a:pt x="1991051" y="1231679"/>
                    <a:pt x="1981283" y="1241447"/>
                  </a:cubicBezTo>
                  <a:cubicBezTo>
                    <a:pt x="1971516" y="1251215"/>
                    <a:pt x="1958267" y="1256702"/>
                    <a:pt x="1944454" y="1256702"/>
                  </a:cubicBezTo>
                  <a:lnTo>
                    <a:pt x="52085" y="1256702"/>
                  </a:lnTo>
                  <a:cubicBezTo>
                    <a:pt x="38271" y="1256702"/>
                    <a:pt x="25023" y="1251215"/>
                    <a:pt x="15255" y="1241447"/>
                  </a:cubicBezTo>
                  <a:cubicBezTo>
                    <a:pt x="5488" y="1231679"/>
                    <a:pt x="0" y="1218431"/>
                    <a:pt x="0" y="1204617"/>
                  </a:cubicBezTo>
                  <a:lnTo>
                    <a:pt x="0" y="52085"/>
                  </a:lnTo>
                  <a:cubicBezTo>
                    <a:pt x="0" y="38271"/>
                    <a:pt x="5488" y="25023"/>
                    <a:pt x="15255" y="15255"/>
                  </a:cubicBezTo>
                  <a:cubicBezTo>
                    <a:pt x="25023" y="5488"/>
                    <a:pt x="38271" y="0"/>
                    <a:pt x="52085" y="0"/>
                  </a:cubicBezTo>
                  <a:close/>
                </a:path>
              </a:pathLst>
            </a:custGeom>
            <a:solidFill>
              <a:srgbClr val="FFBA57"/>
            </a:solidFill>
          </p:spPr>
          <p:txBody>
            <a:bodyPr/>
            <a:lstStyle/>
            <a:p>
              <a:endParaRPr lang="en-US"/>
            </a:p>
          </p:txBody>
        </p:sp>
        <p:sp>
          <p:nvSpPr>
            <p:cNvPr id="10" name="TextBox 10"/>
            <p:cNvSpPr txBox="1"/>
            <p:nvPr/>
          </p:nvSpPr>
          <p:spPr>
            <a:xfrm>
              <a:off x="0" y="-38100"/>
              <a:ext cx="1996539" cy="1294802"/>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524134" y="2546840"/>
            <a:ext cx="9154752" cy="7076296"/>
          </a:xfrm>
          <a:prstGeom prst="rect">
            <a:avLst/>
          </a:prstGeom>
        </p:spPr>
        <p:txBody>
          <a:bodyPr lIns="0" tIns="0" rIns="0" bIns="0" rtlCol="0" anchor="t">
            <a:spAutoFit/>
          </a:bodyPr>
          <a:lstStyle/>
          <a:p>
            <a:pPr marL="669294" lvl="1" indent="-334647" algn="l">
              <a:lnSpc>
                <a:spcPts val="6200"/>
              </a:lnSpc>
              <a:buFont typeface="Arial"/>
              <a:buChar char="•"/>
            </a:pPr>
            <a:r>
              <a:rPr lang="en-US" sz="3100" dirty="0">
                <a:solidFill>
                  <a:srgbClr val="FFFFFF"/>
                </a:solidFill>
                <a:latin typeface="TAN Pearl"/>
                <a:ea typeface="TAN Pearl"/>
                <a:cs typeface="TAN Pearl"/>
                <a:sym typeface="TAN Pearl"/>
              </a:rPr>
              <a:t>Participants please get into 10 groups of 5 people. </a:t>
            </a:r>
          </a:p>
          <a:p>
            <a:pPr marL="669294" lvl="1" indent="-334647" algn="l">
              <a:lnSpc>
                <a:spcPts val="6200"/>
              </a:lnSpc>
              <a:buFont typeface="Arial"/>
              <a:buChar char="•"/>
            </a:pPr>
            <a:r>
              <a:rPr lang="en-US" sz="3100" dirty="0">
                <a:solidFill>
                  <a:srgbClr val="FFFFFF"/>
                </a:solidFill>
                <a:latin typeface="TAN Pearl"/>
                <a:ea typeface="TAN Pearl"/>
                <a:cs typeface="TAN Pearl"/>
                <a:sym typeface="TAN Pearl"/>
              </a:rPr>
              <a:t>Each group will make a poster.</a:t>
            </a:r>
          </a:p>
          <a:p>
            <a:pPr marL="669294" lvl="1" indent="-334647" algn="l">
              <a:lnSpc>
                <a:spcPts val="6200"/>
              </a:lnSpc>
              <a:buFont typeface="Arial"/>
              <a:buChar char="•"/>
            </a:pPr>
            <a:r>
              <a:rPr lang="en-US" sz="3100" dirty="0">
                <a:solidFill>
                  <a:srgbClr val="FFFFFF"/>
                </a:solidFill>
                <a:latin typeface="TAN Pearl"/>
                <a:ea typeface="TAN Pearl"/>
                <a:cs typeface="TAN Pearl"/>
                <a:sym typeface="TAN Pearl"/>
              </a:rPr>
              <a:t>The poster will be of a fall scenery.</a:t>
            </a:r>
          </a:p>
          <a:p>
            <a:pPr marL="669294" lvl="1" indent="-334647" algn="l">
              <a:lnSpc>
                <a:spcPts val="6200"/>
              </a:lnSpc>
              <a:buFont typeface="Arial"/>
              <a:buChar char="•"/>
            </a:pPr>
            <a:r>
              <a:rPr lang="en-US" sz="3100" dirty="0">
                <a:solidFill>
                  <a:srgbClr val="FFFFFF"/>
                </a:solidFill>
                <a:latin typeface="TAN Pearl"/>
                <a:ea typeface="TAN Pearl"/>
                <a:cs typeface="TAN Pearl"/>
                <a:sym typeface="TAN Pearl"/>
              </a:rPr>
              <a:t>Each group will receive one bag of supplies.</a:t>
            </a:r>
          </a:p>
          <a:p>
            <a:pPr marL="669294" lvl="1" indent="-334647" algn="l">
              <a:lnSpc>
                <a:spcPts val="6200"/>
              </a:lnSpc>
              <a:buFont typeface="Arial"/>
              <a:buChar char="•"/>
            </a:pPr>
            <a:r>
              <a:rPr lang="en-US" sz="3100" dirty="0">
                <a:solidFill>
                  <a:srgbClr val="FFFFFF"/>
                </a:solidFill>
                <a:latin typeface="TAN Pearl"/>
                <a:ea typeface="TAN Pearl"/>
                <a:cs typeface="TAN Pearl"/>
                <a:sym typeface="TAN Pearl"/>
              </a:rPr>
              <a:t>You will have 15 minutes to complete. </a:t>
            </a:r>
          </a:p>
        </p:txBody>
      </p:sp>
      <p:pic>
        <p:nvPicPr>
          <p:cNvPr id="12" name="Picture 12"/>
          <p:cNvPicPr>
            <a:picLocks noChangeAspect="1"/>
          </p:cNvPicPr>
          <p:nvPr>
            <a:videoFile r:link="rId1"/>
          </p:nvPr>
        </p:nvPicPr>
        <p:blipFill>
          <a:blip r:embed="rId5"/>
          <a:stretch>
            <a:fillRect/>
          </a:stretch>
        </p:blipFill>
        <p:spPr>
          <a:xfrm>
            <a:off x="10854659" y="3339578"/>
            <a:ext cx="6859866" cy="3855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2" name="Freeform 2"/>
          <p:cNvSpPr/>
          <p:nvPr/>
        </p:nvSpPr>
        <p:spPr>
          <a:xfrm rot="-4604415">
            <a:off x="-2013887" y="7131929"/>
            <a:ext cx="5283418" cy="4879957"/>
          </a:xfrm>
          <a:custGeom>
            <a:avLst/>
            <a:gdLst/>
            <a:ahLst/>
            <a:cxnLst/>
            <a:rect l="l" t="t" r="r" b="b"/>
            <a:pathLst>
              <a:path w="5283418" h="4879957">
                <a:moveTo>
                  <a:pt x="0" y="0"/>
                </a:moveTo>
                <a:lnTo>
                  <a:pt x="5283418" y="0"/>
                </a:lnTo>
                <a:lnTo>
                  <a:pt x="5283418" y="4879957"/>
                </a:lnTo>
                <a:lnTo>
                  <a:pt x="0" y="48799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8599363">
            <a:off x="15280975" y="-1500560"/>
            <a:ext cx="5546912" cy="4114800"/>
          </a:xfrm>
          <a:custGeom>
            <a:avLst/>
            <a:gdLst/>
            <a:ahLst/>
            <a:cxnLst/>
            <a:rect l="l" t="t" r="r" b="b"/>
            <a:pathLst>
              <a:path w="5546912" h="4114800">
                <a:moveTo>
                  <a:pt x="0" y="0"/>
                </a:moveTo>
                <a:lnTo>
                  <a:pt x="5546911" y="0"/>
                </a:lnTo>
                <a:lnTo>
                  <a:pt x="554691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67136" y="1744851"/>
            <a:ext cx="13063946" cy="6952281"/>
            <a:chOff x="0" y="0"/>
            <a:chExt cx="3440710" cy="1831053"/>
          </a:xfrm>
        </p:grpSpPr>
        <p:sp>
          <p:nvSpPr>
            <p:cNvPr id="5" name="Freeform 5"/>
            <p:cNvSpPr/>
            <p:nvPr/>
          </p:nvSpPr>
          <p:spPr>
            <a:xfrm>
              <a:off x="0" y="0"/>
              <a:ext cx="3440710" cy="1831053"/>
            </a:xfrm>
            <a:custGeom>
              <a:avLst/>
              <a:gdLst/>
              <a:ahLst/>
              <a:cxnLst/>
              <a:rect l="l" t="t" r="r" b="b"/>
              <a:pathLst>
                <a:path w="3440710" h="1831053">
                  <a:moveTo>
                    <a:pt x="59262" y="0"/>
                  </a:moveTo>
                  <a:lnTo>
                    <a:pt x="3381448" y="0"/>
                  </a:lnTo>
                  <a:cubicBezTo>
                    <a:pt x="3397166" y="0"/>
                    <a:pt x="3412239" y="6244"/>
                    <a:pt x="3423353" y="17357"/>
                  </a:cubicBezTo>
                  <a:cubicBezTo>
                    <a:pt x="3434466" y="28471"/>
                    <a:pt x="3440710" y="43545"/>
                    <a:pt x="3440710" y="59262"/>
                  </a:cubicBezTo>
                  <a:lnTo>
                    <a:pt x="3440710" y="1771792"/>
                  </a:lnTo>
                  <a:cubicBezTo>
                    <a:pt x="3440710" y="1787509"/>
                    <a:pt x="3434466" y="1802582"/>
                    <a:pt x="3423353" y="1813696"/>
                  </a:cubicBezTo>
                  <a:cubicBezTo>
                    <a:pt x="3412239" y="1824810"/>
                    <a:pt x="3397166" y="1831053"/>
                    <a:pt x="3381448" y="1831053"/>
                  </a:cubicBezTo>
                  <a:lnTo>
                    <a:pt x="59262" y="1831053"/>
                  </a:lnTo>
                  <a:cubicBezTo>
                    <a:pt x="26532" y="1831053"/>
                    <a:pt x="0" y="1804521"/>
                    <a:pt x="0" y="1771792"/>
                  </a:cubicBezTo>
                  <a:lnTo>
                    <a:pt x="0" y="59262"/>
                  </a:lnTo>
                  <a:cubicBezTo>
                    <a:pt x="0" y="43545"/>
                    <a:pt x="6244" y="28471"/>
                    <a:pt x="17357" y="17357"/>
                  </a:cubicBezTo>
                  <a:cubicBezTo>
                    <a:pt x="28471" y="6244"/>
                    <a:pt x="43545" y="0"/>
                    <a:pt x="59262" y="0"/>
                  </a:cubicBezTo>
                  <a:close/>
                </a:path>
              </a:pathLst>
            </a:custGeom>
            <a:solidFill>
              <a:srgbClr val="83AC6F"/>
            </a:solidFill>
          </p:spPr>
          <p:txBody>
            <a:bodyPr/>
            <a:lstStyle/>
            <a:p>
              <a:endParaRPr lang="en-US"/>
            </a:p>
          </p:txBody>
        </p:sp>
        <p:sp>
          <p:nvSpPr>
            <p:cNvPr id="6" name="TextBox 6"/>
            <p:cNvSpPr txBox="1"/>
            <p:nvPr/>
          </p:nvSpPr>
          <p:spPr>
            <a:xfrm>
              <a:off x="0" y="-38100"/>
              <a:ext cx="3440710" cy="1869153"/>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3925944" y="2950619"/>
            <a:ext cx="9535284" cy="4492320"/>
          </a:xfrm>
          <a:prstGeom prst="rect">
            <a:avLst/>
          </a:prstGeom>
        </p:spPr>
        <p:txBody>
          <a:bodyPr lIns="0" tIns="0" rIns="0" bIns="0" rtlCol="0" anchor="t">
            <a:spAutoFit/>
          </a:bodyPr>
          <a:lstStyle/>
          <a:p>
            <a:pPr algn="ctr">
              <a:lnSpc>
                <a:spcPts val="11741"/>
              </a:lnSpc>
              <a:spcBef>
                <a:spcPct val="0"/>
              </a:spcBef>
            </a:pPr>
            <a:r>
              <a:rPr lang="en-US" sz="8387">
                <a:solidFill>
                  <a:srgbClr val="E6DCCA"/>
                </a:solidFill>
                <a:latin typeface="TAN Pearl"/>
                <a:ea typeface="TAN Pearl"/>
                <a:cs typeface="TAN Pearl"/>
                <a:sym typeface="TAN Pearl"/>
              </a:rPr>
              <a:t>Time to see your beautiful posters!</a:t>
            </a:r>
          </a:p>
        </p:txBody>
      </p:sp>
      <p:sp>
        <p:nvSpPr>
          <p:cNvPr id="8" name="Freeform 8"/>
          <p:cNvSpPr/>
          <p:nvPr/>
        </p:nvSpPr>
        <p:spPr>
          <a:xfrm rot="3946074">
            <a:off x="15257474" y="-2757937"/>
            <a:ext cx="5719872" cy="5137485"/>
          </a:xfrm>
          <a:custGeom>
            <a:avLst/>
            <a:gdLst/>
            <a:ahLst/>
            <a:cxnLst/>
            <a:rect l="l" t="t" r="r" b="b"/>
            <a:pathLst>
              <a:path w="5719872" h="5137485">
                <a:moveTo>
                  <a:pt x="0" y="0"/>
                </a:moveTo>
                <a:lnTo>
                  <a:pt x="5719872" y="0"/>
                </a:lnTo>
                <a:lnTo>
                  <a:pt x="5719872" y="5137484"/>
                </a:lnTo>
                <a:lnTo>
                  <a:pt x="0" y="51374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926300" y="6917311"/>
            <a:ext cx="6907336" cy="6379867"/>
          </a:xfrm>
          <a:custGeom>
            <a:avLst/>
            <a:gdLst/>
            <a:ahLst/>
            <a:cxnLst/>
            <a:rect l="l" t="t" r="r" b="b"/>
            <a:pathLst>
              <a:path w="6907336" h="6379867">
                <a:moveTo>
                  <a:pt x="0" y="0"/>
                </a:moveTo>
                <a:lnTo>
                  <a:pt x="6907336" y="0"/>
                </a:lnTo>
                <a:lnTo>
                  <a:pt x="6907336" y="6379867"/>
                </a:lnTo>
                <a:lnTo>
                  <a:pt x="0" y="63798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2" name="Freeform 2"/>
          <p:cNvSpPr/>
          <p:nvPr/>
        </p:nvSpPr>
        <p:spPr>
          <a:xfrm>
            <a:off x="1028700" y="2949770"/>
            <a:ext cx="726383" cy="827144"/>
          </a:xfrm>
          <a:custGeom>
            <a:avLst/>
            <a:gdLst/>
            <a:ahLst/>
            <a:cxnLst/>
            <a:rect l="l" t="t" r="r" b="b"/>
            <a:pathLst>
              <a:path w="726383" h="827144">
                <a:moveTo>
                  <a:pt x="0" y="0"/>
                </a:moveTo>
                <a:lnTo>
                  <a:pt x="726383" y="0"/>
                </a:lnTo>
                <a:lnTo>
                  <a:pt x="726383" y="827144"/>
                </a:lnTo>
                <a:lnTo>
                  <a:pt x="0" y="827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5251967"/>
            <a:ext cx="726383" cy="827144"/>
          </a:xfrm>
          <a:custGeom>
            <a:avLst/>
            <a:gdLst/>
            <a:ahLst/>
            <a:cxnLst/>
            <a:rect l="l" t="t" r="r" b="b"/>
            <a:pathLst>
              <a:path w="726383" h="827144">
                <a:moveTo>
                  <a:pt x="0" y="0"/>
                </a:moveTo>
                <a:lnTo>
                  <a:pt x="726383" y="0"/>
                </a:lnTo>
                <a:lnTo>
                  <a:pt x="726383" y="827144"/>
                </a:lnTo>
                <a:lnTo>
                  <a:pt x="0" y="827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28700" y="7410758"/>
            <a:ext cx="726383" cy="827144"/>
          </a:xfrm>
          <a:custGeom>
            <a:avLst/>
            <a:gdLst/>
            <a:ahLst/>
            <a:cxnLst/>
            <a:rect l="l" t="t" r="r" b="b"/>
            <a:pathLst>
              <a:path w="726383" h="827144">
                <a:moveTo>
                  <a:pt x="0" y="0"/>
                </a:moveTo>
                <a:lnTo>
                  <a:pt x="726383" y="0"/>
                </a:lnTo>
                <a:lnTo>
                  <a:pt x="726383" y="827145"/>
                </a:lnTo>
                <a:lnTo>
                  <a:pt x="0" y="8271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1028700" y="847725"/>
            <a:ext cx="5543499" cy="1413516"/>
          </a:xfrm>
          <a:prstGeom prst="rect">
            <a:avLst/>
          </a:prstGeom>
        </p:spPr>
        <p:txBody>
          <a:bodyPr lIns="0" tIns="0" rIns="0" bIns="0" rtlCol="0" anchor="t">
            <a:spAutoFit/>
          </a:bodyPr>
          <a:lstStyle/>
          <a:p>
            <a:pPr algn="l">
              <a:lnSpc>
                <a:spcPts val="11339"/>
              </a:lnSpc>
              <a:spcBef>
                <a:spcPct val="0"/>
              </a:spcBef>
            </a:pPr>
            <a:r>
              <a:rPr lang="en-US" sz="8099">
                <a:solidFill>
                  <a:srgbClr val="477033"/>
                </a:solidFill>
                <a:latin typeface="TAN Summers"/>
                <a:ea typeface="TAN Summers"/>
                <a:cs typeface="TAN Summers"/>
                <a:sym typeface="TAN Summers"/>
              </a:rPr>
              <a:t>Questions </a:t>
            </a:r>
          </a:p>
        </p:txBody>
      </p:sp>
      <p:sp>
        <p:nvSpPr>
          <p:cNvPr id="6" name="TextBox 6"/>
          <p:cNvSpPr txBox="1"/>
          <p:nvPr/>
        </p:nvSpPr>
        <p:spPr>
          <a:xfrm>
            <a:off x="1972642" y="2873699"/>
            <a:ext cx="15286658" cy="1780706"/>
          </a:xfrm>
          <a:prstGeom prst="rect">
            <a:avLst/>
          </a:prstGeom>
        </p:spPr>
        <p:txBody>
          <a:bodyPr lIns="0" tIns="0" rIns="0" bIns="0" rtlCol="0" anchor="t">
            <a:spAutoFit/>
          </a:bodyPr>
          <a:lstStyle/>
          <a:p>
            <a:pPr algn="l">
              <a:lnSpc>
                <a:spcPts val="4750"/>
              </a:lnSpc>
              <a:spcBef>
                <a:spcPct val="0"/>
              </a:spcBef>
            </a:pPr>
            <a:r>
              <a:rPr lang="en-US" sz="3393" dirty="0">
                <a:solidFill>
                  <a:srgbClr val="205307"/>
                </a:solidFill>
                <a:latin typeface="TAN Summers"/>
                <a:ea typeface="TAN Summers"/>
                <a:cs typeface="TAN Summers"/>
                <a:sym typeface="TAN Summers"/>
              </a:rPr>
              <a:t>How did you feel when you noticed that some people had more or less materials than you did? In what ways did the amount of resources you had affect your project?</a:t>
            </a:r>
          </a:p>
        </p:txBody>
      </p:sp>
      <p:sp>
        <p:nvSpPr>
          <p:cNvPr id="7" name="TextBox 7"/>
          <p:cNvSpPr txBox="1"/>
          <p:nvPr/>
        </p:nvSpPr>
        <p:spPr>
          <a:xfrm>
            <a:off x="1972642" y="5076825"/>
            <a:ext cx="15052710" cy="1780706"/>
          </a:xfrm>
          <a:prstGeom prst="rect">
            <a:avLst/>
          </a:prstGeom>
        </p:spPr>
        <p:txBody>
          <a:bodyPr lIns="0" tIns="0" rIns="0" bIns="0" rtlCol="0" anchor="t">
            <a:spAutoFit/>
          </a:bodyPr>
          <a:lstStyle/>
          <a:p>
            <a:pPr algn="l">
              <a:lnSpc>
                <a:spcPts val="4750"/>
              </a:lnSpc>
              <a:spcBef>
                <a:spcPct val="0"/>
              </a:spcBef>
            </a:pPr>
            <a:r>
              <a:rPr lang="en-US" sz="3393" dirty="0">
                <a:solidFill>
                  <a:srgbClr val="205307"/>
                </a:solidFill>
                <a:latin typeface="TAN Summers"/>
                <a:ea typeface="TAN Summers"/>
                <a:cs typeface="TAN Summers"/>
                <a:sym typeface="TAN Summers"/>
              </a:rPr>
              <a:t>How would you have felt if I had judged your final products for a prize or for a grade? Would that be a fair assessment? Why or why not?</a:t>
            </a:r>
          </a:p>
        </p:txBody>
      </p:sp>
      <p:sp>
        <p:nvSpPr>
          <p:cNvPr id="8" name="TextBox 8"/>
          <p:cNvSpPr txBox="1"/>
          <p:nvPr/>
        </p:nvSpPr>
        <p:spPr>
          <a:xfrm>
            <a:off x="1972642" y="7344083"/>
            <a:ext cx="15286658" cy="1180631"/>
          </a:xfrm>
          <a:prstGeom prst="rect">
            <a:avLst/>
          </a:prstGeom>
        </p:spPr>
        <p:txBody>
          <a:bodyPr lIns="0" tIns="0" rIns="0" bIns="0" rtlCol="0" anchor="t">
            <a:spAutoFit/>
          </a:bodyPr>
          <a:lstStyle/>
          <a:p>
            <a:pPr algn="l">
              <a:lnSpc>
                <a:spcPts val="4750"/>
              </a:lnSpc>
              <a:spcBef>
                <a:spcPct val="0"/>
              </a:spcBef>
            </a:pPr>
            <a:r>
              <a:rPr lang="en-US" sz="3393" dirty="0">
                <a:solidFill>
                  <a:srgbClr val="205307"/>
                </a:solidFill>
                <a:latin typeface="TAN Summers"/>
                <a:ea typeface="TAN Summers"/>
                <a:cs typeface="TAN Summers"/>
                <a:sym typeface="TAN Summers"/>
              </a:rPr>
              <a:t>Is it important to consider individual circumstances and opportunities before judging a person's capabilities?</a:t>
            </a:r>
          </a:p>
        </p:txBody>
      </p:sp>
      <p:sp>
        <p:nvSpPr>
          <p:cNvPr id="9" name="Freeform 9"/>
          <p:cNvSpPr/>
          <p:nvPr/>
        </p:nvSpPr>
        <p:spPr>
          <a:xfrm rot="8228140">
            <a:off x="13954162" y="-3085088"/>
            <a:ext cx="5283418" cy="4879957"/>
          </a:xfrm>
          <a:custGeom>
            <a:avLst/>
            <a:gdLst/>
            <a:ahLst/>
            <a:cxnLst/>
            <a:rect l="l" t="t" r="r" b="b"/>
            <a:pathLst>
              <a:path w="5283418" h="4879957">
                <a:moveTo>
                  <a:pt x="0" y="0"/>
                </a:moveTo>
                <a:lnTo>
                  <a:pt x="5283418" y="0"/>
                </a:lnTo>
                <a:lnTo>
                  <a:pt x="5283418" y="4879957"/>
                </a:lnTo>
                <a:lnTo>
                  <a:pt x="0" y="4879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2" name="TextBox 2"/>
          <p:cNvSpPr txBox="1"/>
          <p:nvPr/>
        </p:nvSpPr>
        <p:spPr>
          <a:xfrm>
            <a:off x="2187619" y="3244890"/>
            <a:ext cx="14129687" cy="5701667"/>
          </a:xfrm>
          <a:prstGeom prst="rect">
            <a:avLst/>
          </a:prstGeom>
        </p:spPr>
        <p:txBody>
          <a:bodyPr lIns="0" tIns="0" rIns="0" bIns="0" rtlCol="0" anchor="t">
            <a:spAutoFit/>
          </a:bodyPr>
          <a:lstStyle/>
          <a:p>
            <a:pPr algn="ctr">
              <a:lnSpc>
                <a:spcPts val="7559"/>
              </a:lnSpc>
              <a:spcBef>
                <a:spcPct val="0"/>
              </a:spcBef>
            </a:pPr>
            <a:r>
              <a:rPr lang="en-US" sz="5399" dirty="0">
                <a:solidFill>
                  <a:srgbClr val="477033"/>
                </a:solidFill>
                <a:latin typeface="TAN Summers"/>
                <a:ea typeface="TAN Summers"/>
                <a:cs typeface="TAN Summers"/>
                <a:sym typeface="TAN Summers"/>
              </a:rPr>
              <a:t>How might having unequal access to resources (such as money, safe spaces, or support systems) affect the way young people experience stress, self-esteem, and overall mental health?</a:t>
            </a:r>
          </a:p>
        </p:txBody>
      </p:sp>
      <p:sp>
        <p:nvSpPr>
          <p:cNvPr id="3" name="TextBox 3"/>
          <p:cNvSpPr txBox="1"/>
          <p:nvPr/>
        </p:nvSpPr>
        <p:spPr>
          <a:xfrm>
            <a:off x="2509073" y="742950"/>
            <a:ext cx="13808234" cy="1802972"/>
          </a:xfrm>
          <a:prstGeom prst="rect">
            <a:avLst/>
          </a:prstGeom>
        </p:spPr>
        <p:txBody>
          <a:bodyPr lIns="0" tIns="0" rIns="0" bIns="0" rtlCol="0" anchor="t">
            <a:spAutoFit/>
          </a:bodyPr>
          <a:lstStyle/>
          <a:p>
            <a:pPr algn="l">
              <a:lnSpc>
                <a:spcPts val="14023"/>
              </a:lnSpc>
            </a:pPr>
            <a:r>
              <a:rPr lang="en-US" sz="10016">
                <a:solidFill>
                  <a:srgbClr val="FFBA57"/>
                </a:solidFill>
                <a:latin typeface="TAN Pearl"/>
                <a:ea typeface="TAN Pearl"/>
                <a:cs typeface="TAN Pearl"/>
                <a:sym typeface="TAN Pearl"/>
              </a:rPr>
              <a:t>On final Question</a:t>
            </a:r>
          </a:p>
        </p:txBody>
      </p:sp>
      <p:sp>
        <p:nvSpPr>
          <p:cNvPr id="4" name="Freeform 4"/>
          <p:cNvSpPr/>
          <p:nvPr/>
        </p:nvSpPr>
        <p:spPr>
          <a:xfrm rot="8228140">
            <a:off x="14957078" y="-1249338"/>
            <a:ext cx="5283418" cy="4879957"/>
          </a:xfrm>
          <a:custGeom>
            <a:avLst/>
            <a:gdLst/>
            <a:ahLst/>
            <a:cxnLst/>
            <a:rect l="l" t="t" r="r" b="b"/>
            <a:pathLst>
              <a:path w="5283418" h="4879957">
                <a:moveTo>
                  <a:pt x="0" y="0"/>
                </a:moveTo>
                <a:lnTo>
                  <a:pt x="5283418" y="0"/>
                </a:lnTo>
                <a:lnTo>
                  <a:pt x="5283418" y="4879957"/>
                </a:lnTo>
                <a:lnTo>
                  <a:pt x="0" y="48799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28140">
            <a:off x="-3229563" y="5921630"/>
            <a:ext cx="5283418" cy="4879957"/>
          </a:xfrm>
          <a:custGeom>
            <a:avLst/>
            <a:gdLst/>
            <a:ahLst/>
            <a:cxnLst/>
            <a:rect l="l" t="t" r="r" b="b"/>
            <a:pathLst>
              <a:path w="5283418" h="4879957">
                <a:moveTo>
                  <a:pt x="0" y="0"/>
                </a:moveTo>
                <a:lnTo>
                  <a:pt x="5283418" y="0"/>
                </a:lnTo>
                <a:lnTo>
                  <a:pt x="5283418" y="4879957"/>
                </a:lnTo>
                <a:lnTo>
                  <a:pt x="0" y="48799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4ED"/>
        </a:solidFill>
        <a:effectLst/>
      </p:bgPr>
    </p:bg>
    <p:spTree>
      <p:nvGrpSpPr>
        <p:cNvPr id="1" name=""/>
        <p:cNvGrpSpPr/>
        <p:nvPr/>
      </p:nvGrpSpPr>
      <p:grpSpPr>
        <a:xfrm>
          <a:off x="0" y="0"/>
          <a:ext cx="0" cy="0"/>
          <a:chOff x="0" y="0"/>
          <a:chExt cx="0" cy="0"/>
        </a:xfrm>
      </p:grpSpPr>
      <p:sp>
        <p:nvSpPr>
          <p:cNvPr id="2" name="Freeform 2"/>
          <p:cNvSpPr/>
          <p:nvPr/>
        </p:nvSpPr>
        <p:spPr>
          <a:xfrm rot="-6177062">
            <a:off x="1850760" y="2516679"/>
            <a:ext cx="556715" cy="617714"/>
          </a:xfrm>
          <a:custGeom>
            <a:avLst/>
            <a:gdLst/>
            <a:ahLst/>
            <a:cxnLst/>
            <a:rect l="l" t="t" r="r" b="b"/>
            <a:pathLst>
              <a:path w="556715" h="617714">
                <a:moveTo>
                  <a:pt x="0" y="0"/>
                </a:moveTo>
                <a:lnTo>
                  <a:pt x="556715" y="0"/>
                </a:lnTo>
                <a:lnTo>
                  <a:pt x="556715" y="617714"/>
                </a:lnTo>
                <a:lnTo>
                  <a:pt x="0" y="617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588335">
            <a:off x="12918997" y="-2791638"/>
            <a:ext cx="6907336" cy="6379867"/>
          </a:xfrm>
          <a:custGeom>
            <a:avLst/>
            <a:gdLst/>
            <a:ahLst/>
            <a:cxnLst/>
            <a:rect l="l" t="t" r="r" b="b"/>
            <a:pathLst>
              <a:path w="6907336" h="6379867">
                <a:moveTo>
                  <a:pt x="0" y="0"/>
                </a:moveTo>
                <a:lnTo>
                  <a:pt x="6907336" y="0"/>
                </a:lnTo>
                <a:lnTo>
                  <a:pt x="6907336" y="6379867"/>
                </a:lnTo>
                <a:lnTo>
                  <a:pt x="0" y="6379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942051">
            <a:off x="-1060998" y="6054982"/>
            <a:ext cx="6380232" cy="6761324"/>
          </a:xfrm>
          <a:custGeom>
            <a:avLst/>
            <a:gdLst/>
            <a:ahLst/>
            <a:cxnLst/>
            <a:rect l="l" t="t" r="r" b="b"/>
            <a:pathLst>
              <a:path w="6380232" h="6761324">
                <a:moveTo>
                  <a:pt x="0" y="0"/>
                </a:moveTo>
                <a:lnTo>
                  <a:pt x="6380231" y="0"/>
                </a:lnTo>
                <a:lnTo>
                  <a:pt x="6380231" y="6761324"/>
                </a:lnTo>
                <a:lnTo>
                  <a:pt x="0" y="67613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697062" y="7097067"/>
            <a:ext cx="6907336" cy="6379867"/>
          </a:xfrm>
          <a:custGeom>
            <a:avLst/>
            <a:gdLst/>
            <a:ahLst/>
            <a:cxnLst/>
            <a:rect l="l" t="t" r="r" b="b"/>
            <a:pathLst>
              <a:path w="6907336" h="6379867">
                <a:moveTo>
                  <a:pt x="0" y="0"/>
                </a:moveTo>
                <a:lnTo>
                  <a:pt x="6907336" y="0"/>
                </a:lnTo>
                <a:lnTo>
                  <a:pt x="6907336" y="6379866"/>
                </a:lnTo>
                <a:lnTo>
                  <a:pt x="0" y="6379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3946074">
            <a:off x="15817571" y="-1098260"/>
            <a:ext cx="5719872" cy="5137485"/>
          </a:xfrm>
          <a:custGeom>
            <a:avLst/>
            <a:gdLst/>
            <a:ahLst/>
            <a:cxnLst/>
            <a:rect l="l" t="t" r="r" b="b"/>
            <a:pathLst>
              <a:path w="5719872" h="5137485">
                <a:moveTo>
                  <a:pt x="0" y="0"/>
                </a:moveTo>
                <a:lnTo>
                  <a:pt x="5719872" y="0"/>
                </a:lnTo>
                <a:lnTo>
                  <a:pt x="5719872" y="5137485"/>
                </a:lnTo>
                <a:lnTo>
                  <a:pt x="0" y="51374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rot="4201215">
            <a:off x="12127397" y="4942749"/>
            <a:ext cx="671930" cy="745554"/>
          </a:xfrm>
          <a:custGeom>
            <a:avLst/>
            <a:gdLst/>
            <a:ahLst/>
            <a:cxnLst/>
            <a:rect l="l" t="t" r="r" b="b"/>
            <a:pathLst>
              <a:path w="671930" h="745554">
                <a:moveTo>
                  <a:pt x="0" y="0"/>
                </a:moveTo>
                <a:lnTo>
                  <a:pt x="671930" y="0"/>
                </a:lnTo>
                <a:lnTo>
                  <a:pt x="671930" y="745553"/>
                </a:lnTo>
                <a:lnTo>
                  <a:pt x="0" y="7455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3825767" y="6055512"/>
            <a:ext cx="4488649" cy="4175306"/>
          </a:xfrm>
          <a:custGeom>
            <a:avLst/>
            <a:gdLst/>
            <a:ahLst/>
            <a:cxnLst/>
            <a:rect l="l" t="t" r="r" b="b"/>
            <a:pathLst>
              <a:path w="4488649" h="4175306">
                <a:moveTo>
                  <a:pt x="0" y="0"/>
                </a:moveTo>
                <a:lnTo>
                  <a:pt x="4488649" y="0"/>
                </a:lnTo>
                <a:lnTo>
                  <a:pt x="4488649" y="4175306"/>
                </a:lnTo>
                <a:lnTo>
                  <a:pt x="0" y="4175306"/>
                </a:lnTo>
                <a:lnTo>
                  <a:pt x="0" y="0"/>
                </a:lnTo>
                <a:close/>
              </a:path>
            </a:pathLst>
          </a:custGeom>
          <a:blipFill>
            <a:blip r:embed="rId12"/>
            <a:stretch>
              <a:fillRect/>
            </a:stretch>
          </a:blipFill>
        </p:spPr>
        <p:txBody>
          <a:bodyPr/>
          <a:lstStyle/>
          <a:p>
            <a:endParaRPr lang="en-US"/>
          </a:p>
        </p:txBody>
      </p:sp>
      <p:sp>
        <p:nvSpPr>
          <p:cNvPr id="9" name="TextBox 9"/>
          <p:cNvSpPr txBox="1"/>
          <p:nvPr/>
        </p:nvSpPr>
        <p:spPr>
          <a:xfrm>
            <a:off x="2492503" y="2962556"/>
            <a:ext cx="9667280" cy="2369050"/>
          </a:xfrm>
          <a:prstGeom prst="rect">
            <a:avLst/>
          </a:prstGeom>
        </p:spPr>
        <p:txBody>
          <a:bodyPr lIns="0" tIns="0" rIns="0" bIns="0" rtlCol="0" anchor="t">
            <a:spAutoFit/>
          </a:bodyPr>
          <a:lstStyle/>
          <a:p>
            <a:pPr algn="ctr">
              <a:lnSpc>
                <a:spcPts val="19047"/>
              </a:lnSpc>
              <a:spcBef>
                <a:spcPct val="0"/>
              </a:spcBef>
            </a:pPr>
            <a:r>
              <a:rPr lang="en-US" sz="13605">
                <a:solidFill>
                  <a:srgbClr val="477033"/>
                </a:solidFill>
                <a:latin typeface="TAN Summers"/>
                <a:ea typeface="TAN Summers"/>
                <a:cs typeface="TAN Summers"/>
                <a:sym typeface="TAN Summers"/>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07A2C09BC22E4EB1188B786ADC0AC7" ma:contentTypeVersion="11" ma:contentTypeDescription="Create a new document." ma:contentTypeScope="" ma:versionID="a587b16e543d5107108c3efe077e66e0">
  <xsd:schema xmlns:xsd="http://www.w3.org/2001/XMLSchema" xmlns:xs="http://www.w3.org/2001/XMLSchema" xmlns:p="http://schemas.microsoft.com/office/2006/metadata/properties" xmlns:ns2="b8547edd-bb24-4177-9359-c1138fa2c85e" xmlns:ns3="4e069c72-bcb2-476c-91df-51f851679503" targetNamespace="http://schemas.microsoft.com/office/2006/metadata/properties" ma:root="true" ma:fieldsID="25f9ddbe6399c645e0ccc9eabdc777a7" ns2:_="" ns3:_="">
    <xsd:import namespace="b8547edd-bb24-4177-9359-c1138fa2c85e"/>
    <xsd:import namespace="4e069c72-bcb2-476c-91df-51f85167950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547edd-bb24-4177-9359-c1138fa2c8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11d870-db02-4cc5-a48c-47a8d777bfc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69c72-bcb2-476c-91df-51f8516795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36ccf82-145b-4bfd-b44b-3715217fd259}" ma:internalName="TaxCatchAll" ma:showField="CatchAllData" ma:web="4e069c72-bcb2-476c-91df-51f8516795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547edd-bb24-4177-9359-c1138fa2c85e">
      <Terms xmlns="http://schemas.microsoft.com/office/infopath/2007/PartnerControls"/>
    </lcf76f155ced4ddcb4097134ff3c332f>
    <TaxCatchAll xmlns="4e069c72-bcb2-476c-91df-51f851679503" xsi:nil="true"/>
  </documentManagement>
</p:properties>
</file>

<file path=customXml/itemProps1.xml><?xml version="1.0" encoding="utf-8"?>
<ds:datastoreItem xmlns:ds="http://schemas.openxmlformats.org/officeDocument/2006/customXml" ds:itemID="{08F2E535-F153-4074-84E4-E2EC63D8EBE0}"/>
</file>

<file path=customXml/itemProps2.xml><?xml version="1.0" encoding="utf-8"?>
<ds:datastoreItem xmlns:ds="http://schemas.openxmlformats.org/officeDocument/2006/customXml" ds:itemID="{03CD53F8-9BF2-4C6A-8F52-B7C1CCCF3B52}"/>
</file>

<file path=customXml/itemProps3.xml><?xml version="1.0" encoding="utf-8"?>
<ds:datastoreItem xmlns:ds="http://schemas.openxmlformats.org/officeDocument/2006/customXml" ds:itemID="{5023A61B-B7EB-496B-A43A-71FACB395C88}"/>
</file>

<file path=docProps/app.xml><?xml version="1.0" encoding="utf-8"?>
<Properties xmlns="http://schemas.openxmlformats.org/officeDocument/2006/extended-properties" xmlns:vt="http://schemas.openxmlformats.org/officeDocument/2006/docPropsVTypes">
  <TotalTime>1370</TotalTime>
  <Words>315</Words>
  <Application>Microsoft Office PowerPoint</Application>
  <PresentationFormat>Custom</PresentationFormat>
  <Paragraphs>52</Paragraphs>
  <Slides>11</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Aileron Bold</vt:lpstr>
      <vt:lpstr>Antonio Ultra-Bold</vt:lpstr>
      <vt:lpstr>TT Ramillas Heavy</vt:lpstr>
      <vt:lpstr>TAN Summers</vt:lpstr>
      <vt:lpstr>Aileron</vt:lpstr>
      <vt:lpstr>Montserrat Bold</vt:lpstr>
      <vt:lpstr>Arial</vt:lpstr>
      <vt:lpstr>TAN Pearl</vt:lpstr>
      <vt:lpstr>Open Sauce Bold</vt:lpstr>
      <vt:lpstr>Open Sauce</vt:lpstr>
      <vt:lpstr>Calibri</vt:lpstr>
      <vt:lpstr>Libre Franklin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SCORE Unequal resources</dc:title>
  <dc:creator>Kristine Knutson</dc:creator>
  <cp:lastModifiedBy>Kristine Knutson</cp:lastModifiedBy>
  <cp:revision>3</cp:revision>
  <dcterms:created xsi:type="dcterms:W3CDTF">2006-08-16T00:00:00Z</dcterms:created>
  <dcterms:modified xsi:type="dcterms:W3CDTF">2025-10-21T19:05:41Z</dcterms:modified>
  <dc:identifier>DAG1za9sOOw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0x0101008D07A2C09BC22E4EB1188B786ADC0AC7</vt:lpwstr>
  </property>
</Properties>
</file>