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91" r:id="rId2"/>
    <p:sldId id="288"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9" r:id="rId36"/>
    <p:sldId id="290" r:id="rId37"/>
  </p:sldIdLst>
  <p:sldSz cx="18288000" cy="10287000"/>
  <p:notesSz cx="6858000" cy="9144000"/>
  <p:embeddedFontLst>
    <p:embeddedFont>
      <p:font typeface="Aileron" panose="020B0604020202020204" charset="0"/>
      <p:regular r:id="rId39"/>
    </p:embeddedFont>
    <p:embeddedFont>
      <p:font typeface="Aileron Bold" panose="020B0604020202020204" charset="0"/>
      <p:regular r:id="rId40"/>
      <p:bold r:id="rId41"/>
    </p:embeddedFont>
    <p:embeddedFont>
      <p:font typeface="Antonio Ultra-Bold" panose="020B0604020202020204" charset="0"/>
      <p:regular r:id="rId42"/>
      <p:bold r:id="rId43"/>
    </p:embeddedFont>
    <p:embeddedFont>
      <p:font typeface="Black Mango" panose="020B0604020202020204" charset="0"/>
      <p:regular r:id="rId44"/>
    </p:embeddedFont>
    <p:embeddedFont>
      <p:font typeface="Black Mango Bold" panose="020B0604020202020204" charset="0"/>
      <p:regular r:id="rId45"/>
    </p:embeddedFont>
    <p:embeddedFont>
      <p:font typeface="Cormorant Garamond" panose="020B0604020202020204" charset="0"/>
      <p:regular r:id="rId46"/>
    </p:embeddedFont>
    <p:embeddedFont>
      <p:font typeface="Cormorant Garamond Bold" panose="020B0604020202020204" charset="0"/>
      <p:regular r:id="rId47"/>
    </p:embeddedFont>
    <p:embeddedFont>
      <p:font typeface="Cormorant Garamond Bold Italics" panose="020B0604020202020204" charset="0"/>
      <p:regular r:id="rId48"/>
    </p:embeddedFont>
    <p:embeddedFont>
      <p:font typeface="Cormorant Garamond Italics" panose="020B0604020202020204" charset="0"/>
      <p:regular r:id="rId49"/>
    </p:embeddedFont>
    <p:embeddedFont>
      <p:font typeface="Glacial Indifference" panose="020B0604020202020204" charset="0"/>
      <p:regular r:id="rId50"/>
    </p:embeddedFont>
    <p:embeddedFont>
      <p:font typeface="Glacial Indifference Bold" panose="020B0604020202020204" charset="0"/>
      <p:regular r:id="rId51"/>
    </p:embeddedFont>
    <p:embeddedFont>
      <p:font typeface="Glacial Indifference Bold Italics" panose="020B0604020202020204" charset="0"/>
      <p:regular r:id="rId52"/>
    </p:embeddedFont>
    <p:embeddedFont>
      <p:font typeface="Glacial Indifference Italics" panose="020B0604020202020204" charset="0"/>
      <p:regular r:id="rId53"/>
    </p:embeddedFont>
    <p:embeddedFont>
      <p:font typeface="Libre Franklin Bold" panose="020B0604020202020204" charset="0"/>
      <p:regular r:id="rId54"/>
      <p:bold r:id="rId55"/>
    </p:embeddedFont>
    <p:embeddedFont>
      <p:font typeface="Montserrat Bold" panose="00000800000000000000" charset="0"/>
      <p:regular r:id="rId56"/>
      <p:bold r:id="rId57"/>
    </p:embeddedFont>
    <p:embeddedFont>
      <p:font typeface="Open Sauce" panose="020B0604020202020204" charset="0"/>
      <p:regular r:id="rId58"/>
    </p:embeddedFont>
    <p:embeddedFont>
      <p:font typeface="Open Sauce Bold" panose="020B0604020202020204" charset="0"/>
      <p:regular r:id="rId59"/>
      <p:bold r:id="rId60"/>
    </p:embeddedFont>
    <p:embeddedFont>
      <p:font typeface="TAN Pearl" panose="020B0604020202020204" charset="0"/>
      <p:regular r:id="rId61"/>
    </p:embeddedFont>
    <p:embeddedFont>
      <p:font typeface="TT Ramillas Heavy" panose="020B060402020202020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8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everyone to Caring for OUR Mental Health. This space is designed just for you—helpers, healers, and care professionals who pour so much into others. Today, we pause to pour into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Encourage “micro-recoveries” — short resets throughout the day, not just vacations.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we’ll explore how our work as care providers intersects with stress, burnout, and larger systems. You’ll leave with practices, tools, and (hopefully) a lighter spirit.”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a deep breath in… and exhale slowly. Feel your feet grounded. You’ve done enough today just by being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session is not about doing more. It’s about feeling more like yourself again.”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Clarify that burnout often comes from systems and workload, while compassion fatigue stems from empathic engagement.</a:t>
            </a:r>
          </a:p>
          <a:p>
            <a:r>
              <a:rPr lang="en-US"/>
              <a:t>“These overlap — especially for helpers, educators, and advocates.”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“How many of you have ever said, ‘I’m fine,’ while knowing you’re not?”</a:t>
            </a:r>
          </a:p>
          <a:p>
            <a:r>
              <a:rPr lang="en-US"/>
              <a:t>Pause for hands or laughter — normalize the experience.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Briefly describe the “fight-flight-freeze-fawn” responses.</a:t>
            </a:r>
          </a:p>
          <a:p>
            <a:r>
              <a:rPr lang="en-US"/>
              <a:t>“We can’t think our way out of stress. We have to complete the cycle — through breath, movement, laughter, or connection.”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Give 5 minutes for small group discussion. Debrief: “Notice patterns. What’s in your control — and what’s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Encourage participants to reflect quietly. “Which of these show up for you first?”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D675-D9DD-31D9-9F88-61DF2607FE2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70D7A5D-B228-9652-A219-E78DB26010DC}"/>
              </a:ext>
            </a:extLst>
          </p:cNvPr>
          <p:cNvSpPr txBox="1"/>
          <p:nvPr/>
        </p:nvSpPr>
        <p:spPr>
          <a:xfrm>
            <a:off x="3224997" y="456681"/>
            <a:ext cx="10900111" cy="1434432"/>
          </a:xfrm>
          <a:prstGeom prst="rect">
            <a:avLst/>
          </a:prstGeom>
        </p:spPr>
        <p:txBody>
          <a:bodyPr lIns="0" tIns="0" rIns="0" bIns="0" rtlCol="0" anchor="t">
            <a:spAutoFit/>
          </a:bodyPr>
          <a:lstStyle/>
          <a:p>
            <a:pPr algn="ctr">
              <a:lnSpc>
                <a:spcPts val="11999"/>
              </a:lnSpc>
            </a:pPr>
            <a:r>
              <a:rPr lang="en-US" sz="9600" b="1" spc="-699" dirty="0">
                <a:solidFill>
                  <a:srgbClr val="0083B5"/>
                </a:solidFill>
                <a:latin typeface="Aileron Bold"/>
                <a:ea typeface="Aileron Bold"/>
                <a:cs typeface="Aileron Bold"/>
                <a:sym typeface="Aileron Bold"/>
              </a:rPr>
              <a:t>Thank You</a:t>
            </a:r>
            <a:r>
              <a:rPr lang="en-US" sz="9600" b="1" spc="-699" dirty="0">
                <a:solidFill>
                  <a:srgbClr val="0190C8"/>
                </a:solidFill>
                <a:latin typeface="Aileron Bold"/>
                <a:ea typeface="Aileron Bold"/>
                <a:cs typeface="Aileron Bold"/>
                <a:sym typeface="Aileron Bold"/>
              </a:rPr>
              <a:t> </a:t>
            </a:r>
            <a:r>
              <a:rPr lang="en-US" sz="9600" b="1" spc="-699" dirty="0">
                <a:solidFill>
                  <a:srgbClr val="82BF58"/>
                </a:solidFill>
                <a:latin typeface="Aileron Bold"/>
                <a:ea typeface="Aileron Bold"/>
                <a:cs typeface="Aileron Bold"/>
                <a:sym typeface="Aileron Bold"/>
              </a:rPr>
              <a:t>Sponsors</a:t>
            </a:r>
          </a:p>
        </p:txBody>
      </p:sp>
      <p:sp>
        <p:nvSpPr>
          <p:cNvPr id="3" name="Freeform 3">
            <a:extLst>
              <a:ext uri="{FF2B5EF4-FFF2-40B4-BE49-F238E27FC236}">
                <a16:creationId xmlns:a16="http://schemas.microsoft.com/office/drawing/2014/main" id="{C68A695F-0D9C-430A-1435-329775D27749}"/>
              </a:ext>
            </a:extLst>
          </p:cNvPr>
          <p:cNvSpPr/>
          <p:nvPr/>
        </p:nvSpPr>
        <p:spPr>
          <a:xfrm>
            <a:off x="3762300" y="4718473"/>
            <a:ext cx="3442300" cy="1032690"/>
          </a:xfrm>
          <a:custGeom>
            <a:avLst/>
            <a:gdLst/>
            <a:ahLst/>
            <a:cxnLst/>
            <a:rect l="l" t="t" r="r" b="b"/>
            <a:pathLst>
              <a:path w="3442300" h="1032690">
                <a:moveTo>
                  <a:pt x="0" y="0"/>
                </a:moveTo>
                <a:lnTo>
                  <a:pt x="3442300" y="0"/>
                </a:lnTo>
                <a:lnTo>
                  <a:pt x="3442300" y="1032690"/>
                </a:lnTo>
                <a:lnTo>
                  <a:pt x="0" y="1032690"/>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087D0CE6-CF85-603C-F229-DCBC03C4071A}"/>
              </a:ext>
            </a:extLst>
          </p:cNvPr>
          <p:cNvSpPr/>
          <p:nvPr/>
        </p:nvSpPr>
        <p:spPr>
          <a:xfrm>
            <a:off x="7318783" y="4533190"/>
            <a:ext cx="3585145" cy="1272726"/>
          </a:xfrm>
          <a:custGeom>
            <a:avLst/>
            <a:gdLst/>
            <a:ahLst/>
            <a:cxnLst/>
            <a:rect l="l" t="t" r="r" b="b"/>
            <a:pathLst>
              <a:path w="3585145" h="1272726">
                <a:moveTo>
                  <a:pt x="0" y="0"/>
                </a:moveTo>
                <a:lnTo>
                  <a:pt x="3585145" y="0"/>
                </a:lnTo>
                <a:lnTo>
                  <a:pt x="3585145" y="1272726"/>
                </a:lnTo>
                <a:lnTo>
                  <a:pt x="0" y="1272726"/>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21BD7724-349E-F19D-A0DC-5000DA9304F7}"/>
              </a:ext>
            </a:extLst>
          </p:cNvPr>
          <p:cNvSpPr/>
          <p:nvPr/>
        </p:nvSpPr>
        <p:spPr>
          <a:xfrm>
            <a:off x="294318" y="2715173"/>
            <a:ext cx="3139559" cy="417332"/>
          </a:xfrm>
          <a:custGeom>
            <a:avLst/>
            <a:gdLst/>
            <a:ahLst/>
            <a:cxnLst/>
            <a:rect l="l" t="t" r="r" b="b"/>
            <a:pathLst>
              <a:path w="3139559" h="417332">
                <a:moveTo>
                  <a:pt x="0" y="0"/>
                </a:moveTo>
                <a:lnTo>
                  <a:pt x="3139559" y="0"/>
                </a:lnTo>
                <a:lnTo>
                  <a:pt x="3139559" y="417333"/>
                </a:lnTo>
                <a:lnTo>
                  <a:pt x="0" y="417333"/>
                </a:lnTo>
                <a:lnTo>
                  <a:pt x="0" y="0"/>
                </a:lnTo>
                <a:close/>
              </a:path>
            </a:pathLst>
          </a:custGeom>
          <a:blipFill>
            <a:blip r:embed="rId4"/>
            <a:stretch>
              <a:fillRect b="-12843"/>
            </a:stretch>
          </a:blipFill>
        </p:spPr>
        <p:txBody>
          <a:bodyPr/>
          <a:lstStyle/>
          <a:p>
            <a:endParaRPr lang="en-US"/>
          </a:p>
        </p:txBody>
      </p:sp>
      <p:sp>
        <p:nvSpPr>
          <p:cNvPr id="6" name="Freeform 6">
            <a:extLst>
              <a:ext uri="{FF2B5EF4-FFF2-40B4-BE49-F238E27FC236}">
                <a16:creationId xmlns:a16="http://schemas.microsoft.com/office/drawing/2014/main" id="{0FBAD173-16FB-F7CC-91E4-7C0E153D64CC}"/>
              </a:ext>
            </a:extLst>
          </p:cNvPr>
          <p:cNvSpPr/>
          <p:nvPr/>
        </p:nvSpPr>
        <p:spPr>
          <a:xfrm>
            <a:off x="381348" y="4395065"/>
            <a:ext cx="2843649" cy="1611401"/>
          </a:xfrm>
          <a:custGeom>
            <a:avLst/>
            <a:gdLst/>
            <a:ahLst/>
            <a:cxnLst/>
            <a:rect l="l" t="t" r="r" b="b"/>
            <a:pathLst>
              <a:path w="2843649" h="1611401">
                <a:moveTo>
                  <a:pt x="0" y="0"/>
                </a:moveTo>
                <a:lnTo>
                  <a:pt x="2843649" y="0"/>
                </a:lnTo>
                <a:lnTo>
                  <a:pt x="2843649" y="1611401"/>
                </a:lnTo>
                <a:lnTo>
                  <a:pt x="0" y="1611401"/>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a16="http://schemas.microsoft.com/office/drawing/2014/main" id="{7726EEAE-1E61-4BDD-5081-CB083AC64A02}"/>
              </a:ext>
            </a:extLst>
          </p:cNvPr>
          <p:cNvSpPr/>
          <p:nvPr/>
        </p:nvSpPr>
        <p:spPr>
          <a:xfrm>
            <a:off x="7318783" y="2209954"/>
            <a:ext cx="3582725" cy="1845104"/>
          </a:xfrm>
          <a:custGeom>
            <a:avLst/>
            <a:gdLst/>
            <a:ahLst/>
            <a:cxnLst/>
            <a:rect l="l" t="t" r="r" b="b"/>
            <a:pathLst>
              <a:path w="3582725" h="1845104">
                <a:moveTo>
                  <a:pt x="0" y="0"/>
                </a:moveTo>
                <a:lnTo>
                  <a:pt x="3582725" y="0"/>
                </a:lnTo>
                <a:lnTo>
                  <a:pt x="3582725" y="1845103"/>
                </a:lnTo>
                <a:lnTo>
                  <a:pt x="0" y="1845103"/>
                </a:lnTo>
                <a:lnTo>
                  <a:pt x="0" y="0"/>
                </a:lnTo>
                <a:close/>
              </a:path>
            </a:pathLst>
          </a:custGeom>
          <a:blipFill>
            <a:blip r:embed="rId6"/>
            <a:stretch>
              <a:fillRect/>
            </a:stretch>
          </a:blipFill>
        </p:spPr>
        <p:txBody>
          <a:bodyPr/>
          <a:lstStyle/>
          <a:p>
            <a:endParaRPr lang="en-US"/>
          </a:p>
        </p:txBody>
      </p:sp>
      <p:sp>
        <p:nvSpPr>
          <p:cNvPr id="8" name="Freeform 8">
            <a:extLst>
              <a:ext uri="{FF2B5EF4-FFF2-40B4-BE49-F238E27FC236}">
                <a16:creationId xmlns:a16="http://schemas.microsoft.com/office/drawing/2014/main" id="{B4D54A83-83FC-875E-F057-DC041F31C73E}"/>
              </a:ext>
            </a:extLst>
          </p:cNvPr>
          <p:cNvSpPr/>
          <p:nvPr/>
        </p:nvSpPr>
        <p:spPr>
          <a:xfrm>
            <a:off x="7831385" y="6464020"/>
            <a:ext cx="2374184" cy="1978426"/>
          </a:xfrm>
          <a:custGeom>
            <a:avLst/>
            <a:gdLst/>
            <a:ahLst/>
            <a:cxnLst/>
            <a:rect l="l" t="t" r="r" b="b"/>
            <a:pathLst>
              <a:path w="2374184" h="1978426">
                <a:moveTo>
                  <a:pt x="0" y="0"/>
                </a:moveTo>
                <a:lnTo>
                  <a:pt x="2374184" y="0"/>
                </a:lnTo>
                <a:lnTo>
                  <a:pt x="2374184" y="1978426"/>
                </a:lnTo>
                <a:lnTo>
                  <a:pt x="0" y="1978426"/>
                </a:lnTo>
                <a:lnTo>
                  <a:pt x="0" y="0"/>
                </a:lnTo>
                <a:close/>
              </a:path>
            </a:pathLst>
          </a:custGeom>
          <a:blipFill>
            <a:blip r:embed="rId7"/>
            <a:stretch>
              <a:fillRect t="-1428" b="-18574"/>
            </a:stretch>
          </a:blipFill>
        </p:spPr>
        <p:txBody>
          <a:bodyPr/>
          <a:lstStyle/>
          <a:p>
            <a:endParaRPr lang="en-US"/>
          </a:p>
        </p:txBody>
      </p:sp>
      <p:sp>
        <p:nvSpPr>
          <p:cNvPr id="9" name="Freeform 9">
            <a:extLst>
              <a:ext uri="{FF2B5EF4-FFF2-40B4-BE49-F238E27FC236}">
                <a16:creationId xmlns:a16="http://schemas.microsoft.com/office/drawing/2014/main" id="{A4AA505B-1E6A-9AB7-1D2B-D14064B937B5}"/>
              </a:ext>
            </a:extLst>
          </p:cNvPr>
          <p:cNvSpPr/>
          <p:nvPr/>
        </p:nvSpPr>
        <p:spPr>
          <a:xfrm>
            <a:off x="11662383" y="4247550"/>
            <a:ext cx="2119548" cy="1844007"/>
          </a:xfrm>
          <a:custGeom>
            <a:avLst/>
            <a:gdLst/>
            <a:ahLst/>
            <a:cxnLst/>
            <a:rect l="l" t="t" r="r" b="b"/>
            <a:pathLst>
              <a:path w="2119548" h="1844007">
                <a:moveTo>
                  <a:pt x="0" y="0"/>
                </a:moveTo>
                <a:lnTo>
                  <a:pt x="2119547" y="0"/>
                </a:lnTo>
                <a:lnTo>
                  <a:pt x="2119547" y="1844006"/>
                </a:lnTo>
                <a:lnTo>
                  <a:pt x="0" y="1844006"/>
                </a:lnTo>
                <a:lnTo>
                  <a:pt x="0" y="0"/>
                </a:lnTo>
                <a:close/>
              </a:path>
            </a:pathLst>
          </a:custGeom>
          <a:blipFill>
            <a:blip r:embed="rId8"/>
            <a:stretch>
              <a:fillRect/>
            </a:stretch>
          </a:blipFill>
        </p:spPr>
        <p:txBody>
          <a:bodyPr/>
          <a:lstStyle/>
          <a:p>
            <a:endParaRPr lang="en-US"/>
          </a:p>
        </p:txBody>
      </p:sp>
      <p:sp>
        <p:nvSpPr>
          <p:cNvPr id="10" name="TextBox 10">
            <a:extLst>
              <a:ext uri="{FF2B5EF4-FFF2-40B4-BE49-F238E27FC236}">
                <a16:creationId xmlns:a16="http://schemas.microsoft.com/office/drawing/2014/main" id="{1BECFCB2-9323-CC69-043B-F8FF035A95EF}"/>
              </a:ext>
            </a:extLst>
          </p:cNvPr>
          <p:cNvSpPr txBox="1"/>
          <p:nvPr/>
        </p:nvSpPr>
        <p:spPr>
          <a:xfrm>
            <a:off x="11012434" y="2570561"/>
            <a:ext cx="3419445" cy="801807"/>
          </a:xfrm>
          <a:prstGeom prst="rect">
            <a:avLst/>
          </a:prstGeom>
        </p:spPr>
        <p:txBody>
          <a:bodyPr lIns="0" tIns="0" rIns="0" bIns="0" rtlCol="0" anchor="t">
            <a:spAutoFit/>
          </a:bodyPr>
          <a:lstStyle/>
          <a:p>
            <a:pPr algn="ctr">
              <a:lnSpc>
                <a:spcPts val="3053"/>
              </a:lnSpc>
            </a:pPr>
            <a:r>
              <a:rPr lang="en-US" sz="3392" b="1" spc="-101">
                <a:solidFill>
                  <a:srgbClr val="18375D"/>
                </a:solidFill>
                <a:latin typeface="TT Ramillas Heavy"/>
                <a:ea typeface="TT Ramillas Heavy"/>
                <a:cs typeface="TT Ramillas Heavy"/>
                <a:sym typeface="TT Ramillas Heavy"/>
              </a:rPr>
              <a:t>Monica Merante &amp; Brian Cornue</a:t>
            </a:r>
          </a:p>
        </p:txBody>
      </p:sp>
      <p:sp>
        <p:nvSpPr>
          <p:cNvPr id="11" name="Freeform 11">
            <a:extLst>
              <a:ext uri="{FF2B5EF4-FFF2-40B4-BE49-F238E27FC236}">
                <a16:creationId xmlns:a16="http://schemas.microsoft.com/office/drawing/2014/main" id="{99233023-55C8-6002-F21A-BB89F796F20D}"/>
              </a:ext>
            </a:extLst>
          </p:cNvPr>
          <p:cNvSpPr/>
          <p:nvPr/>
        </p:nvSpPr>
        <p:spPr>
          <a:xfrm>
            <a:off x="4078742" y="2130179"/>
            <a:ext cx="2809416" cy="1587320"/>
          </a:xfrm>
          <a:custGeom>
            <a:avLst/>
            <a:gdLst/>
            <a:ahLst/>
            <a:cxnLst/>
            <a:rect l="l" t="t" r="r" b="b"/>
            <a:pathLst>
              <a:path w="2809416" h="1587320">
                <a:moveTo>
                  <a:pt x="0" y="0"/>
                </a:moveTo>
                <a:lnTo>
                  <a:pt x="2809416" y="0"/>
                </a:lnTo>
                <a:lnTo>
                  <a:pt x="2809416" y="1587321"/>
                </a:lnTo>
                <a:lnTo>
                  <a:pt x="0" y="1587321"/>
                </a:lnTo>
                <a:lnTo>
                  <a:pt x="0" y="0"/>
                </a:lnTo>
                <a:close/>
              </a:path>
            </a:pathLst>
          </a:custGeom>
          <a:blipFill>
            <a:blip r:embed="rId9"/>
            <a:stretch>
              <a:fillRect/>
            </a:stretch>
          </a:blipFill>
        </p:spPr>
        <p:txBody>
          <a:bodyPr/>
          <a:lstStyle/>
          <a:p>
            <a:endParaRPr lang="en-US"/>
          </a:p>
        </p:txBody>
      </p:sp>
      <p:sp>
        <p:nvSpPr>
          <p:cNvPr id="12" name="Freeform 12">
            <a:extLst>
              <a:ext uri="{FF2B5EF4-FFF2-40B4-BE49-F238E27FC236}">
                <a16:creationId xmlns:a16="http://schemas.microsoft.com/office/drawing/2014/main" id="{222B2CC0-F8C4-D1C1-200C-F8D8B7F29322}"/>
              </a:ext>
            </a:extLst>
          </p:cNvPr>
          <p:cNvSpPr/>
          <p:nvPr/>
        </p:nvSpPr>
        <p:spPr>
          <a:xfrm>
            <a:off x="4046299" y="6600676"/>
            <a:ext cx="2841859" cy="1705115"/>
          </a:xfrm>
          <a:custGeom>
            <a:avLst/>
            <a:gdLst/>
            <a:ahLst/>
            <a:cxnLst/>
            <a:rect l="l" t="t" r="r" b="b"/>
            <a:pathLst>
              <a:path w="2841859" h="1705115">
                <a:moveTo>
                  <a:pt x="0" y="0"/>
                </a:moveTo>
                <a:lnTo>
                  <a:pt x="2841859" y="0"/>
                </a:lnTo>
                <a:lnTo>
                  <a:pt x="2841859" y="1705115"/>
                </a:lnTo>
                <a:lnTo>
                  <a:pt x="0" y="1705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A3C55802-C55A-3D72-E89F-910F9D60DDA1}"/>
              </a:ext>
            </a:extLst>
          </p:cNvPr>
          <p:cNvSpPr/>
          <p:nvPr/>
        </p:nvSpPr>
        <p:spPr>
          <a:xfrm>
            <a:off x="11012434" y="6772761"/>
            <a:ext cx="3501854" cy="1155047"/>
          </a:xfrm>
          <a:custGeom>
            <a:avLst/>
            <a:gdLst/>
            <a:ahLst/>
            <a:cxnLst/>
            <a:rect l="l" t="t" r="r" b="b"/>
            <a:pathLst>
              <a:path w="3501854" h="1155047">
                <a:moveTo>
                  <a:pt x="0" y="0"/>
                </a:moveTo>
                <a:lnTo>
                  <a:pt x="3501854" y="0"/>
                </a:lnTo>
                <a:lnTo>
                  <a:pt x="3501854" y="1155046"/>
                </a:lnTo>
                <a:lnTo>
                  <a:pt x="0" y="1155046"/>
                </a:lnTo>
                <a:lnTo>
                  <a:pt x="0" y="0"/>
                </a:lnTo>
                <a:close/>
              </a:path>
            </a:pathLst>
          </a:custGeom>
          <a:blipFill>
            <a:blip r:embed="rId12"/>
            <a:stretch>
              <a:fillRect t="-32580" b="-37199"/>
            </a:stretch>
          </a:blipFill>
        </p:spPr>
        <p:txBody>
          <a:bodyPr/>
          <a:lstStyle/>
          <a:p>
            <a:endParaRPr lang="en-US"/>
          </a:p>
        </p:txBody>
      </p:sp>
      <p:sp>
        <p:nvSpPr>
          <p:cNvPr id="14" name="Freeform 14">
            <a:extLst>
              <a:ext uri="{FF2B5EF4-FFF2-40B4-BE49-F238E27FC236}">
                <a16:creationId xmlns:a16="http://schemas.microsoft.com/office/drawing/2014/main" id="{3B922A14-5413-D56E-A076-CF3BDBF43853}"/>
              </a:ext>
            </a:extLst>
          </p:cNvPr>
          <p:cNvSpPr/>
          <p:nvPr/>
        </p:nvSpPr>
        <p:spPr>
          <a:xfrm>
            <a:off x="14634278" y="4924694"/>
            <a:ext cx="3510847" cy="620250"/>
          </a:xfrm>
          <a:custGeom>
            <a:avLst/>
            <a:gdLst/>
            <a:ahLst/>
            <a:cxnLst/>
            <a:rect l="l" t="t" r="r" b="b"/>
            <a:pathLst>
              <a:path w="3510847" h="620250">
                <a:moveTo>
                  <a:pt x="0" y="0"/>
                </a:moveTo>
                <a:lnTo>
                  <a:pt x="3510847" y="0"/>
                </a:lnTo>
                <a:lnTo>
                  <a:pt x="3510847" y="620249"/>
                </a:lnTo>
                <a:lnTo>
                  <a:pt x="0" y="620249"/>
                </a:lnTo>
                <a:lnTo>
                  <a:pt x="0" y="0"/>
                </a:lnTo>
                <a:close/>
              </a:path>
            </a:pathLst>
          </a:custGeom>
          <a:blipFill>
            <a:blip r:embed="rId13"/>
            <a:stretch>
              <a:fillRect/>
            </a:stretch>
          </a:blipFill>
        </p:spPr>
        <p:txBody>
          <a:bodyPr/>
          <a:lstStyle/>
          <a:p>
            <a:endParaRPr lang="en-US"/>
          </a:p>
        </p:txBody>
      </p:sp>
      <p:sp>
        <p:nvSpPr>
          <p:cNvPr id="15" name="Freeform 15">
            <a:extLst>
              <a:ext uri="{FF2B5EF4-FFF2-40B4-BE49-F238E27FC236}">
                <a16:creationId xmlns:a16="http://schemas.microsoft.com/office/drawing/2014/main" id="{787F7BD4-41A9-18DD-86EE-F636D0109301}"/>
              </a:ext>
            </a:extLst>
          </p:cNvPr>
          <p:cNvSpPr/>
          <p:nvPr/>
        </p:nvSpPr>
        <p:spPr>
          <a:xfrm>
            <a:off x="14693195" y="2548997"/>
            <a:ext cx="3338620" cy="934814"/>
          </a:xfrm>
          <a:custGeom>
            <a:avLst/>
            <a:gdLst/>
            <a:ahLst/>
            <a:cxnLst/>
            <a:rect l="l" t="t" r="r" b="b"/>
            <a:pathLst>
              <a:path w="3338620" h="934814">
                <a:moveTo>
                  <a:pt x="0" y="0"/>
                </a:moveTo>
                <a:lnTo>
                  <a:pt x="3338621" y="0"/>
                </a:lnTo>
                <a:lnTo>
                  <a:pt x="3338621" y="934813"/>
                </a:lnTo>
                <a:lnTo>
                  <a:pt x="0" y="934813"/>
                </a:lnTo>
                <a:lnTo>
                  <a:pt x="0" y="0"/>
                </a:lnTo>
                <a:close/>
              </a:path>
            </a:pathLst>
          </a:custGeom>
          <a:blipFill>
            <a:blip r:embed="rId14"/>
            <a:stretch>
              <a:fillRect/>
            </a:stretch>
          </a:blipFill>
        </p:spPr>
        <p:txBody>
          <a:bodyPr/>
          <a:lstStyle/>
          <a:p>
            <a:endParaRPr lang="en-US"/>
          </a:p>
        </p:txBody>
      </p:sp>
      <p:grpSp>
        <p:nvGrpSpPr>
          <p:cNvPr id="16" name="Group 16">
            <a:extLst>
              <a:ext uri="{FF2B5EF4-FFF2-40B4-BE49-F238E27FC236}">
                <a16:creationId xmlns:a16="http://schemas.microsoft.com/office/drawing/2014/main" id="{8ACE8FDF-E4D8-E47F-5891-473C54A51DD0}"/>
              </a:ext>
            </a:extLst>
          </p:cNvPr>
          <p:cNvGrpSpPr/>
          <p:nvPr/>
        </p:nvGrpSpPr>
        <p:grpSpPr>
          <a:xfrm>
            <a:off x="16389701" y="-4023253"/>
            <a:ext cx="5657850" cy="5657850"/>
            <a:chOff x="0" y="0"/>
            <a:chExt cx="812800" cy="812800"/>
          </a:xfrm>
        </p:grpSpPr>
        <p:sp>
          <p:nvSpPr>
            <p:cNvPr id="17" name="Freeform 17">
              <a:extLst>
                <a:ext uri="{FF2B5EF4-FFF2-40B4-BE49-F238E27FC236}">
                  <a16:creationId xmlns:a16="http://schemas.microsoft.com/office/drawing/2014/main" id="{38F6897C-E823-5B7A-C3C0-E277A03689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B235"/>
            </a:solidFill>
            <a:ln cap="sq">
              <a:noFill/>
              <a:prstDash val="solid"/>
              <a:miter/>
            </a:ln>
          </p:spPr>
          <p:txBody>
            <a:bodyPr/>
            <a:lstStyle/>
            <a:p>
              <a:endParaRPr lang="en-US"/>
            </a:p>
          </p:txBody>
        </p:sp>
        <p:sp>
          <p:nvSpPr>
            <p:cNvPr id="18" name="TextBox 18">
              <a:extLst>
                <a:ext uri="{FF2B5EF4-FFF2-40B4-BE49-F238E27FC236}">
                  <a16:creationId xmlns:a16="http://schemas.microsoft.com/office/drawing/2014/main" id="{216BDC15-3550-389D-6DB9-FE3A54F1B785}"/>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9" name="Group 19">
            <a:extLst>
              <a:ext uri="{FF2B5EF4-FFF2-40B4-BE49-F238E27FC236}">
                <a16:creationId xmlns:a16="http://schemas.microsoft.com/office/drawing/2014/main" id="{DD6E0177-E594-9FF5-E735-92F1BAC8F327}"/>
              </a:ext>
            </a:extLst>
          </p:cNvPr>
          <p:cNvGrpSpPr/>
          <p:nvPr/>
        </p:nvGrpSpPr>
        <p:grpSpPr>
          <a:xfrm>
            <a:off x="381348" y="444145"/>
            <a:ext cx="1279644" cy="327444"/>
            <a:chOff x="0" y="0"/>
            <a:chExt cx="1706192" cy="436592"/>
          </a:xfrm>
        </p:grpSpPr>
        <p:grpSp>
          <p:nvGrpSpPr>
            <p:cNvPr id="20" name="Group 20">
              <a:extLst>
                <a:ext uri="{FF2B5EF4-FFF2-40B4-BE49-F238E27FC236}">
                  <a16:creationId xmlns:a16="http://schemas.microsoft.com/office/drawing/2014/main" id="{4CCB8628-4280-50EE-F995-34C71DC5E3D2}"/>
                </a:ext>
              </a:extLst>
            </p:cNvPr>
            <p:cNvGrpSpPr/>
            <p:nvPr/>
          </p:nvGrpSpPr>
          <p:grpSpPr>
            <a:xfrm>
              <a:off x="1269600" y="0"/>
              <a:ext cx="436592" cy="436592"/>
              <a:chOff x="0" y="0"/>
              <a:chExt cx="812800" cy="812800"/>
            </a:xfrm>
          </p:grpSpPr>
          <p:sp>
            <p:nvSpPr>
              <p:cNvPr id="21" name="Freeform 21">
                <a:extLst>
                  <a:ext uri="{FF2B5EF4-FFF2-40B4-BE49-F238E27FC236}">
                    <a16:creationId xmlns:a16="http://schemas.microsoft.com/office/drawing/2014/main" id="{E984CBA9-8D21-AF89-35B4-797B8923EE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2" name="TextBox 22">
                <a:extLst>
                  <a:ext uri="{FF2B5EF4-FFF2-40B4-BE49-F238E27FC236}">
                    <a16:creationId xmlns:a16="http://schemas.microsoft.com/office/drawing/2014/main" id="{41EAF807-7B5F-66F1-FA76-4204A3A9C204}"/>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3" name="Group 23">
              <a:extLst>
                <a:ext uri="{FF2B5EF4-FFF2-40B4-BE49-F238E27FC236}">
                  <a16:creationId xmlns:a16="http://schemas.microsoft.com/office/drawing/2014/main" id="{3D3301D3-F26E-F656-8DB7-E1F534BAABEB}"/>
                </a:ext>
              </a:extLst>
            </p:cNvPr>
            <p:cNvGrpSpPr/>
            <p:nvPr/>
          </p:nvGrpSpPr>
          <p:grpSpPr>
            <a:xfrm>
              <a:off x="648514" y="0"/>
              <a:ext cx="436592" cy="436592"/>
              <a:chOff x="0" y="0"/>
              <a:chExt cx="812800" cy="812800"/>
            </a:xfrm>
          </p:grpSpPr>
          <p:sp>
            <p:nvSpPr>
              <p:cNvPr id="24" name="Freeform 24">
                <a:extLst>
                  <a:ext uri="{FF2B5EF4-FFF2-40B4-BE49-F238E27FC236}">
                    <a16:creationId xmlns:a16="http://schemas.microsoft.com/office/drawing/2014/main" id="{372F10CB-9A48-3586-B66C-0357614371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5" name="TextBox 25">
                <a:extLst>
                  <a:ext uri="{FF2B5EF4-FFF2-40B4-BE49-F238E27FC236}">
                    <a16:creationId xmlns:a16="http://schemas.microsoft.com/office/drawing/2014/main" id="{13BB09E7-67FE-180F-0C0E-9EBE1C1FE98E}"/>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6" name="Group 26">
              <a:extLst>
                <a:ext uri="{FF2B5EF4-FFF2-40B4-BE49-F238E27FC236}">
                  <a16:creationId xmlns:a16="http://schemas.microsoft.com/office/drawing/2014/main" id="{0A890CEE-D825-AB33-A375-6D990C129B52}"/>
                </a:ext>
              </a:extLst>
            </p:cNvPr>
            <p:cNvGrpSpPr/>
            <p:nvPr/>
          </p:nvGrpSpPr>
          <p:grpSpPr>
            <a:xfrm>
              <a:off x="0" y="0"/>
              <a:ext cx="436592" cy="436592"/>
              <a:chOff x="0" y="0"/>
              <a:chExt cx="812800" cy="812800"/>
            </a:xfrm>
          </p:grpSpPr>
          <p:sp>
            <p:nvSpPr>
              <p:cNvPr id="27" name="Freeform 27">
                <a:extLst>
                  <a:ext uri="{FF2B5EF4-FFF2-40B4-BE49-F238E27FC236}">
                    <a16:creationId xmlns:a16="http://schemas.microsoft.com/office/drawing/2014/main" id="{6132BE2E-7F67-1A80-9480-8BB901C731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8" name="TextBox 28">
                <a:extLst>
                  <a:ext uri="{FF2B5EF4-FFF2-40B4-BE49-F238E27FC236}">
                    <a16:creationId xmlns:a16="http://schemas.microsoft.com/office/drawing/2014/main" id="{0E907EBF-6857-F32B-EB77-32B12D58E961}"/>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grpSp>
        <p:nvGrpSpPr>
          <p:cNvPr id="29" name="Group 29">
            <a:extLst>
              <a:ext uri="{FF2B5EF4-FFF2-40B4-BE49-F238E27FC236}">
                <a16:creationId xmlns:a16="http://schemas.microsoft.com/office/drawing/2014/main" id="{B6B8E30E-B1E6-32BD-29C7-48A06F0AC6BF}"/>
              </a:ext>
            </a:extLst>
          </p:cNvPr>
          <p:cNvGrpSpPr/>
          <p:nvPr/>
        </p:nvGrpSpPr>
        <p:grpSpPr>
          <a:xfrm>
            <a:off x="14693195" y="6464020"/>
            <a:ext cx="6197183" cy="6197183"/>
            <a:chOff x="0" y="0"/>
            <a:chExt cx="812800" cy="812800"/>
          </a:xfrm>
        </p:grpSpPr>
        <p:sp>
          <p:nvSpPr>
            <p:cNvPr id="30" name="Freeform 30">
              <a:extLst>
                <a:ext uri="{FF2B5EF4-FFF2-40B4-BE49-F238E27FC236}">
                  <a16:creationId xmlns:a16="http://schemas.microsoft.com/office/drawing/2014/main" id="{04A0A893-71C4-7659-23D2-E0A884D513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3B5"/>
            </a:solidFill>
            <a:ln cap="sq">
              <a:noFill/>
              <a:prstDash val="solid"/>
              <a:miter/>
            </a:ln>
          </p:spPr>
          <p:txBody>
            <a:bodyPr/>
            <a:lstStyle/>
            <a:p>
              <a:endParaRPr lang="en-US"/>
            </a:p>
          </p:txBody>
        </p:sp>
        <p:sp>
          <p:nvSpPr>
            <p:cNvPr id="31" name="TextBox 31">
              <a:extLst>
                <a:ext uri="{FF2B5EF4-FFF2-40B4-BE49-F238E27FC236}">
                  <a16:creationId xmlns:a16="http://schemas.microsoft.com/office/drawing/2014/main" id="{CFCB31CC-440C-E48D-B886-78B4202D4038}"/>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32" name="Group 32">
            <a:extLst>
              <a:ext uri="{FF2B5EF4-FFF2-40B4-BE49-F238E27FC236}">
                <a16:creationId xmlns:a16="http://schemas.microsoft.com/office/drawing/2014/main" id="{FB6D0FEC-7653-AAE9-B94C-33083881BE73}"/>
              </a:ext>
            </a:extLst>
          </p:cNvPr>
          <p:cNvGrpSpPr/>
          <p:nvPr/>
        </p:nvGrpSpPr>
        <p:grpSpPr>
          <a:xfrm>
            <a:off x="15638599" y="7609860"/>
            <a:ext cx="2393216" cy="2310104"/>
            <a:chOff x="-64852" y="0"/>
            <a:chExt cx="3190955" cy="3080139"/>
          </a:xfrm>
        </p:grpSpPr>
        <p:sp>
          <p:nvSpPr>
            <p:cNvPr id="33" name="Freeform 33">
              <a:extLst>
                <a:ext uri="{FF2B5EF4-FFF2-40B4-BE49-F238E27FC236}">
                  <a16:creationId xmlns:a16="http://schemas.microsoft.com/office/drawing/2014/main" id="{1164D101-C085-C827-AA7C-E71D78FFC6AB}"/>
                </a:ext>
              </a:extLst>
            </p:cNvPr>
            <p:cNvSpPr/>
            <p:nvPr/>
          </p:nvSpPr>
          <p:spPr>
            <a:xfrm>
              <a:off x="114702" y="2198006"/>
              <a:ext cx="2845591" cy="882133"/>
            </a:xfrm>
            <a:custGeom>
              <a:avLst/>
              <a:gdLst/>
              <a:ahLst/>
              <a:cxnLst/>
              <a:rect l="l" t="t" r="r" b="b"/>
              <a:pathLst>
                <a:path w="2845591" h="882133">
                  <a:moveTo>
                    <a:pt x="0" y="0"/>
                  </a:moveTo>
                  <a:lnTo>
                    <a:pt x="2845591" y="0"/>
                  </a:lnTo>
                  <a:lnTo>
                    <a:pt x="2845591" y="882133"/>
                  </a:lnTo>
                  <a:lnTo>
                    <a:pt x="0" y="882133"/>
                  </a:lnTo>
                  <a:lnTo>
                    <a:pt x="0" y="0"/>
                  </a:lnTo>
                  <a:close/>
                </a:path>
              </a:pathLst>
            </a:custGeom>
            <a:blipFill>
              <a:blip r:embed="rId15"/>
              <a:stretch>
                <a:fillRect/>
              </a:stretch>
            </a:blipFill>
          </p:spPr>
          <p:txBody>
            <a:bodyPr/>
            <a:lstStyle/>
            <a:p>
              <a:endParaRPr lang="en-US"/>
            </a:p>
          </p:txBody>
        </p:sp>
        <p:sp>
          <p:nvSpPr>
            <p:cNvPr id="34" name="TextBox 34">
              <a:extLst>
                <a:ext uri="{FF2B5EF4-FFF2-40B4-BE49-F238E27FC236}">
                  <a16:creationId xmlns:a16="http://schemas.microsoft.com/office/drawing/2014/main" id="{080EBBB6-F292-48F4-2A8B-BC254ED4951A}"/>
                </a:ext>
              </a:extLst>
            </p:cNvPr>
            <p:cNvSpPr txBox="1"/>
            <p:nvPr/>
          </p:nvSpPr>
          <p:spPr>
            <a:xfrm rot="16200000">
              <a:off x="-426212" y="361360"/>
              <a:ext cx="1763262" cy="1040542"/>
            </a:xfrm>
            <a:prstGeom prst="rect">
              <a:avLst/>
            </a:prstGeom>
          </p:spPr>
          <p:txBody>
            <a:bodyPr lIns="0" tIns="0" rIns="0" bIns="0" rtlCol="0" anchor="t">
              <a:spAutoFit/>
            </a:bodyPr>
            <a:lstStyle/>
            <a:p>
              <a:pPr algn="ctr">
                <a:lnSpc>
                  <a:spcPts val="6866"/>
                </a:lnSpc>
              </a:pPr>
              <a:r>
                <a:rPr lang="en-US" sz="4000" b="1" spc="230" dirty="0">
                  <a:solidFill>
                    <a:srgbClr val="82BF58"/>
                  </a:solidFill>
                  <a:latin typeface="Antonio Ultra-Bold"/>
                  <a:ea typeface="Antonio Ultra-Bold"/>
                  <a:cs typeface="Antonio Ultra-Bold"/>
                  <a:sym typeface="Antonio Ultra-Bold"/>
                </a:rPr>
                <a:t>2025</a:t>
              </a:r>
            </a:p>
          </p:txBody>
        </p:sp>
        <p:sp>
          <p:nvSpPr>
            <p:cNvPr id="35" name="TextBox 35">
              <a:extLst>
                <a:ext uri="{FF2B5EF4-FFF2-40B4-BE49-F238E27FC236}">
                  <a16:creationId xmlns:a16="http://schemas.microsoft.com/office/drawing/2014/main" id="{EB4B7C71-0485-D251-4040-56C6026BD875}"/>
                </a:ext>
              </a:extLst>
            </p:cNvPr>
            <p:cNvSpPr txBox="1"/>
            <p:nvPr/>
          </p:nvSpPr>
          <p:spPr>
            <a:xfrm>
              <a:off x="996558" y="440906"/>
              <a:ext cx="2102183" cy="1347157"/>
            </a:xfrm>
            <a:prstGeom prst="rect">
              <a:avLst/>
            </a:prstGeom>
          </p:spPr>
          <p:txBody>
            <a:bodyPr lIns="0" tIns="0" rIns="0" bIns="0" rtlCol="0" anchor="t">
              <a:spAutoFit/>
            </a:bodyPr>
            <a:lstStyle/>
            <a:p>
              <a:pPr algn="just">
                <a:lnSpc>
                  <a:spcPts val="2584"/>
                </a:lnSpc>
              </a:pPr>
              <a:r>
                <a:rPr lang="en-US" sz="2721" b="1">
                  <a:solidFill>
                    <a:srgbClr val="FFFFFF"/>
                  </a:solidFill>
                  <a:latin typeface="Libre Franklin Bold"/>
                  <a:ea typeface="Libre Franklin Bold"/>
                  <a:cs typeface="Libre Franklin Bold"/>
                  <a:sym typeface="Libre Franklin Bold"/>
                </a:rPr>
                <a:t>MENTAL </a:t>
              </a:r>
            </a:p>
            <a:p>
              <a:pPr algn="just">
                <a:lnSpc>
                  <a:spcPts val="2584"/>
                </a:lnSpc>
              </a:pPr>
              <a:r>
                <a:rPr lang="en-US" sz="2721" b="1">
                  <a:solidFill>
                    <a:srgbClr val="FFFFFF"/>
                  </a:solidFill>
                  <a:latin typeface="Libre Franklin Bold"/>
                  <a:ea typeface="Libre Franklin Bold"/>
                  <a:cs typeface="Libre Franklin Bold"/>
                  <a:sym typeface="Libre Franklin Bold"/>
                </a:rPr>
                <a:t>HEALTH</a:t>
              </a:r>
            </a:p>
            <a:p>
              <a:pPr algn="just">
                <a:lnSpc>
                  <a:spcPts val="2584"/>
                </a:lnSpc>
              </a:pPr>
              <a:r>
                <a:rPr lang="en-US" sz="2721" b="1">
                  <a:solidFill>
                    <a:srgbClr val="FFFFFF"/>
                  </a:solidFill>
                  <a:latin typeface="Libre Franklin Bold"/>
                  <a:ea typeface="Libre Franklin Bold"/>
                  <a:cs typeface="Libre Franklin Bold"/>
                  <a:sym typeface="Libre Franklin Bold"/>
                </a:rPr>
                <a:t>SUMMIT</a:t>
              </a:r>
            </a:p>
          </p:txBody>
        </p:sp>
        <p:sp>
          <p:nvSpPr>
            <p:cNvPr id="36" name="TextBox 36">
              <a:extLst>
                <a:ext uri="{FF2B5EF4-FFF2-40B4-BE49-F238E27FC236}">
                  <a16:creationId xmlns:a16="http://schemas.microsoft.com/office/drawing/2014/main" id="{1EF8C544-86C6-0375-CC87-3D7310A4A352}"/>
                </a:ext>
              </a:extLst>
            </p:cNvPr>
            <p:cNvSpPr txBox="1"/>
            <p:nvPr/>
          </p:nvSpPr>
          <p:spPr>
            <a:xfrm>
              <a:off x="996558" y="38100"/>
              <a:ext cx="2129545" cy="336131"/>
            </a:xfrm>
            <a:prstGeom prst="rect">
              <a:avLst/>
            </a:prstGeom>
          </p:spPr>
          <p:txBody>
            <a:bodyPr lIns="0" tIns="0" rIns="0" bIns="0" rtlCol="0" anchor="t">
              <a:spAutoFit/>
            </a:bodyPr>
            <a:lstStyle/>
            <a:p>
              <a:pPr algn="l">
                <a:lnSpc>
                  <a:spcPts val="1837"/>
                </a:lnSpc>
              </a:pPr>
              <a:r>
                <a:rPr lang="en-US" sz="1934" b="1">
                  <a:solidFill>
                    <a:srgbClr val="FEFEFE"/>
                  </a:solidFill>
                  <a:latin typeface="Libre Franklin Bold"/>
                  <a:ea typeface="Libre Franklin Bold"/>
                  <a:cs typeface="Libre Franklin Bold"/>
                  <a:sym typeface="Libre Franklin Bold"/>
                </a:rPr>
                <a:t>CNY YOUTH </a:t>
              </a:r>
            </a:p>
          </p:txBody>
        </p:sp>
        <p:sp>
          <p:nvSpPr>
            <p:cNvPr id="37" name="TextBox 37">
              <a:extLst>
                <a:ext uri="{FF2B5EF4-FFF2-40B4-BE49-F238E27FC236}">
                  <a16:creationId xmlns:a16="http://schemas.microsoft.com/office/drawing/2014/main" id="{A315153B-04FB-4D71-8589-AA6834002C4D}"/>
                </a:ext>
              </a:extLst>
            </p:cNvPr>
            <p:cNvSpPr txBox="1"/>
            <p:nvPr/>
          </p:nvSpPr>
          <p:spPr>
            <a:xfrm>
              <a:off x="0" y="1969756"/>
              <a:ext cx="1235395" cy="159906"/>
            </a:xfrm>
            <a:prstGeom prst="rect">
              <a:avLst/>
            </a:prstGeom>
          </p:spPr>
          <p:txBody>
            <a:bodyPr lIns="0" tIns="0" rIns="0" bIns="0" rtlCol="0" anchor="t">
              <a:spAutoFit/>
            </a:bodyPr>
            <a:lstStyle/>
            <a:p>
              <a:pPr algn="just">
                <a:lnSpc>
                  <a:spcPts val="994"/>
                </a:lnSpc>
              </a:pPr>
              <a:r>
                <a:rPr lang="en-US" sz="710" b="1">
                  <a:solidFill>
                    <a:srgbClr val="82BF58"/>
                  </a:solidFill>
                  <a:latin typeface="Montserrat Bold"/>
                  <a:ea typeface="Montserrat Bold"/>
                  <a:cs typeface="Montserrat Bold"/>
                  <a:sym typeface="Montserrat Bold"/>
                </a:rPr>
                <a:t>PRESENTED BY</a:t>
              </a:r>
            </a:p>
          </p:txBody>
        </p:sp>
      </p:grpSp>
      <p:grpSp>
        <p:nvGrpSpPr>
          <p:cNvPr id="38" name="Group 38">
            <a:extLst>
              <a:ext uri="{FF2B5EF4-FFF2-40B4-BE49-F238E27FC236}">
                <a16:creationId xmlns:a16="http://schemas.microsoft.com/office/drawing/2014/main" id="{5043F625-3788-3055-1FCF-3ED5397F0603}"/>
              </a:ext>
            </a:extLst>
          </p:cNvPr>
          <p:cNvGrpSpPr/>
          <p:nvPr/>
        </p:nvGrpSpPr>
        <p:grpSpPr>
          <a:xfrm>
            <a:off x="-3505108" y="8442446"/>
            <a:ext cx="5657850" cy="5657850"/>
            <a:chOff x="0" y="0"/>
            <a:chExt cx="812800" cy="812800"/>
          </a:xfrm>
        </p:grpSpPr>
        <p:sp>
          <p:nvSpPr>
            <p:cNvPr id="39" name="Freeform 39">
              <a:extLst>
                <a:ext uri="{FF2B5EF4-FFF2-40B4-BE49-F238E27FC236}">
                  <a16:creationId xmlns:a16="http://schemas.microsoft.com/office/drawing/2014/main" id="{A86C7BD0-0A69-6B93-698B-3C6D321207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B235"/>
            </a:solidFill>
            <a:ln cap="sq">
              <a:noFill/>
              <a:prstDash val="solid"/>
              <a:miter/>
            </a:ln>
          </p:spPr>
          <p:txBody>
            <a:bodyPr/>
            <a:lstStyle/>
            <a:p>
              <a:endParaRPr lang="en-US"/>
            </a:p>
          </p:txBody>
        </p:sp>
        <p:sp>
          <p:nvSpPr>
            <p:cNvPr id="40" name="TextBox 40">
              <a:extLst>
                <a:ext uri="{FF2B5EF4-FFF2-40B4-BE49-F238E27FC236}">
                  <a16:creationId xmlns:a16="http://schemas.microsoft.com/office/drawing/2014/main" id="{2D1BEBA5-B01D-AE77-364D-B61428D1256B}"/>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Tree>
    <p:extLst>
      <p:ext uri="{BB962C8B-B14F-4D97-AF65-F5344CB8AC3E}">
        <p14:creationId xmlns:p14="http://schemas.microsoft.com/office/powerpoint/2010/main" val="283613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4403394" y="1181100"/>
            <a:ext cx="9481212" cy="1185774"/>
          </a:xfrm>
          <a:prstGeom prst="rect">
            <a:avLst/>
          </a:prstGeom>
        </p:spPr>
        <p:txBody>
          <a:bodyPr wrap="square" lIns="0" tIns="0" rIns="0" bIns="0" rtlCol="0" anchor="t">
            <a:spAutoFit/>
          </a:bodyPr>
          <a:lstStyle/>
          <a:p>
            <a:pPr algn="ctr">
              <a:lnSpc>
                <a:spcPts val="9550"/>
              </a:lnSpc>
              <a:spcBef>
                <a:spcPct val="0"/>
              </a:spcBef>
            </a:pPr>
            <a:r>
              <a:rPr lang="en-US" sz="6821" dirty="0">
                <a:solidFill>
                  <a:srgbClr val="FFFFFF"/>
                </a:solidFill>
                <a:latin typeface="Black Mango"/>
                <a:ea typeface="Black Mango"/>
                <a:cs typeface="Black Mango"/>
                <a:sym typeface="Black Mango"/>
              </a:rPr>
              <a:t>The Cost of Caring</a:t>
            </a:r>
          </a:p>
        </p:txBody>
      </p:sp>
      <p:sp>
        <p:nvSpPr>
          <p:cNvPr id="4" name="TextBox 4"/>
          <p:cNvSpPr txBox="1"/>
          <p:nvPr/>
        </p:nvSpPr>
        <p:spPr>
          <a:xfrm>
            <a:off x="4835442" y="2765996"/>
            <a:ext cx="8617116" cy="4064292"/>
          </a:xfrm>
          <a:prstGeom prst="rect">
            <a:avLst/>
          </a:prstGeom>
        </p:spPr>
        <p:txBody>
          <a:bodyPr lIns="0" tIns="0" rIns="0" bIns="0" rtlCol="0" anchor="t">
            <a:spAutoFit/>
          </a:bodyPr>
          <a:lstStyle/>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Emotional overload</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Cynicism or withdrawal</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Reduced empathy</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Physical fatigue</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Loss of joy or meaning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5638800" y="1943100"/>
            <a:ext cx="7798167" cy="975780"/>
          </a:xfrm>
          <a:prstGeom prst="rect">
            <a:avLst/>
          </a:prstGeom>
        </p:spPr>
        <p:txBody>
          <a:bodyPr wrap="square" lIns="0" tIns="0" rIns="0" bIns="0" rtlCol="0" anchor="t">
            <a:spAutoFit/>
          </a:bodyPr>
          <a:lstStyle/>
          <a:p>
            <a:pPr algn="ctr">
              <a:lnSpc>
                <a:spcPts val="7858"/>
              </a:lnSpc>
              <a:spcBef>
                <a:spcPct val="0"/>
              </a:spcBef>
            </a:pPr>
            <a:r>
              <a:rPr lang="en-US" sz="5613" dirty="0">
                <a:solidFill>
                  <a:srgbClr val="FFFFFF"/>
                </a:solidFill>
                <a:latin typeface="Black Mango"/>
                <a:ea typeface="Black Mango"/>
                <a:cs typeface="Black Mango"/>
                <a:sym typeface="Black Mango"/>
              </a:rPr>
              <a:t>The Stress Cycle</a:t>
            </a:r>
          </a:p>
        </p:txBody>
      </p:sp>
      <p:sp>
        <p:nvSpPr>
          <p:cNvPr id="4" name="TextBox 4"/>
          <p:cNvSpPr txBox="1"/>
          <p:nvPr/>
        </p:nvSpPr>
        <p:spPr>
          <a:xfrm>
            <a:off x="0" y="3868592"/>
            <a:ext cx="18288000" cy="2621572"/>
          </a:xfrm>
          <a:prstGeom prst="rect">
            <a:avLst/>
          </a:prstGeom>
        </p:spPr>
        <p:txBody>
          <a:bodyPr lIns="0" tIns="0" rIns="0" bIns="0" rtlCol="0" anchor="t">
            <a:spAutoFit/>
          </a:bodyPr>
          <a:lstStyle/>
          <a:p>
            <a:pPr algn="ctr">
              <a:lnSpc>
                <a:spcPts val="7998"/>
              </a:lnSpc>
              <a:spcBef>
                <a:spcPct val="0"/>
              </a:spcBef>
            </a:pPr>
            <a:r>
              <a:rPr lang="en-US" sz="5713" i="1">
                <a:solidFill>
                  <a:srgbClr val="BDA17C"/>
                </a:solidFill>
                <a:latin typeface="Cormorant Garamond Italics"/>
                <a:ea typeface="Cormorant Garamond Italics"/>
                <a:cs typeface="Cormorant Garamond Italics"/>
                <a:sym typeface="Cormorant Garamond Italics"/>
              </a:rPr>
              <a:t>Stress is not the problem — it’s being stuck in stress.</a:t>
            </a:r>
          </a:p>
          <a:p>
            <a:pPr algn="ctr">
              <a:lnSpc>
                <a:spcPts val="6458"/>
              </a:lnSpc>
              <a:spcBef>
                <a:spcPct val="0"/>
              </a:spcBef>
            </a:pPr>
            <a:r>
              <a:rPr lang="en-US" sz="4613">
                <a:solidFill>
                  <a:srgbClr val="FFFFFF"/>
                </a:solidFill>
                <a:latin typeface="Cormorant Garamond"/>
                <a:ea typeface="Cormorant Garamond"/>
                <a:cs typeface="Cormorant Garamond"/>
                <a:sym typeface="Cormorant Garamond"/>
              </a:rPr>
              <a:t>Chronic stress → keeps the nervous system activated → leads to exhaustion, illness, and detachment.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2148297" y="1926879"/>
            <a:ext cx="13991406" cy="4565942"/>
          </a:xfrm>
          <a:prstGeom prst="rect">
            <a:avLst/>
          </a:prstGeom>
        </p:spPr>
        <p:txBody>
          <a:bodyPr lIns="0" tIns="0" rIns="0" bIns="0" rtlCol="0" anchor="t">
            <a:spAutoFit/>
          </a:bodyPr>
          <a:lstStyle/>
          <a:p>
            <a:pPr algn="ctr">
              <a:lnSpc>
                <a:spcPts val="6458"/>
              </a:lnSpc>
              <a:spcBef>
                <a:spcPct val="0"/>
              </a:spcBef>
            </a:pPr>
            <a:r>
              <a:rPr lang="en-US" sz="4613">
                <a:solidFill>
                  <a:srgbClr val="FFFFFF"/>
                </a:solidFill>
                <a:latin typeface="Black Mango"/>
                <a:ea typeface="Black Mango"/>
                <a:cs typeface="Black Mango"/>
                <a:sym typeface="Black Mango"/>
              </a:rPr>
              <a:t>Reflection Activity – Check Your Tank</a:t>
            </a:r>
          </a:p>
          <a:p>
            <a:pPr algn="ctr">
              <a:lnSpc>
                <a:spcPts val="6458"/>
              </a:lnSpc>
              <a:spcBef>
                <a:spcPct val="0"/>
              </a:spcBef>
            </a:pPr>
            <a:endParaRPr lang="en-US" sz="4613">
              <a:solidFill>
                <a:srgbClr val="FFFFFF"/>
              </a:solidFill>
              <a:latin typeface="Black Mango"/>
              <a:ea typeface="Black Mango"/>
              <a:cs typeface="Black Mango"/>
              <a:sym typeface="Black Mango"/>
            </a:endParaRPr>
          </a:p>
          <a:p>
            <a:pPr algn="ctr">
              <a:lnSpc>
                <a:spcPts val="7858"/>
              </a:lnSpc>
              <a:spcBef>
                <a:spcPct val="0"/>
              </a:spcBef>
            </a:pPr>
            <a:r>
              <a:rPr lang="en-US" sz="5613">
                <a:solidFill>
                  <a:srgbClr val="FFFFFF"/>
                </a:solidFill>
                <a:latin typeface="Cormorant Garamond"/>
                <a:ea typeface="Cormorant Garamond"/>
                <a:cs typeface="Cormorant Garamond"/>
                <a:sym typeface="Cormorant Garamond"/>
              </a:rPr>
              <a:t>What fills your tank?</a:t>
            </a:r>
          </a:p>
          <a:p>
            <a:pPr algn="ctr">
              <a:lnSpc>
                <a:spcPts val="7858"/>
              </a:lnSpc>
              <a:spcBef>
                <a:spcPct val="0"/>
              </a:spcBef>
            </a:pPr>
            <a:r>
              <a:rPr lang="en-US" sz="5613">
                <a:solidFill>
                  <a:srgbClr val="FFFFFF"/>
                </a:solidFill>
                <a:latin typeface="Cormorant Garamond"/>
                <a:ea typeface="Cormorant Garamond"/>
                <a:cs typeface="Cormorant Garamond"/>
                <a:sym typeface="Cormorant Garamond"/>
              </a:rPr>
              <a:t>What drains it?</a:t>
            </a:r>
          </a:p>
          <a:p>
            <a:pPr algn="ctr">
              <a:lnSpc>
                <a:spcPts val="7858"/>
              </a:lnSpc>
              <a:spcBef>
                <a:spcPct val="0"/>
              </a:spcBef>
            </a:pPr>
            <a:r>
              <a:rPr lang="en-US" sz="5613">
                <a:solidFill>
                  <a:srgbClr val="FFFFFF"/>
                </a:solidFill>
                <a:latin typeface="Cormorant Garamond"/>
                <a:ea typeface="Cormorant Garamond"/>
                <a:cs typeface="Cormorant Garamond"/>
                <a:sym typeface="Cormorant Garamond"/>
              </a:rPr>
              <a:t>How do you know when you’re running on empty?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6324600" y="2019300"/>
            <a:ext cx="6894764" cy="802656"/>
          </a:xfrm>
          <a:prstGeom prst="rect">
            <a:avLst/>
          </a:prstGeom>
        </p:spPr>
        <p:txBody>
          <a:bodyPr wrap="square" lIns="0" tIns="0" rIns="0" bIns="0" rtlCol="0" anchor="t">
            <a:spAutoFit/>
          </a:bodyPr>
          <a:lstStyle/>
          <a:p>
            <a:pPr algn="ctr">
              <a:lnSpc>
                <a:spcPts val="6458"/>
              </a:lnSpc>
              <a:spcBef>
                <a:spcPct val="0"/>
              </a:spcBef>
            </a:pPr>
            <a:r>
              <a:rPr lang="en-US" sz="4613" dirty="0">
                <a:solidFill>
                  <a:srgbClr val="FFFFFF"/>
                </a:solidFill>
                <a:latin typeface="Black Mango"/>
                <a:ea typeface="Black Mango"/>
                <a:cs typeface="Black Mango"/>
                <a:sym typeface="Black Mango"/>
              </a:rPr>
              <a:t>Warning Signs</a:t>
            </a:r>
          </a:p>
        </p:txBody>
      </p:sp>
      <p:sp>
        <p:nvSpPr>
          <p:cNvPr id="4" name="TextBox 4"/>
          <p:cNvSpPr txBox="1"/>
          <p:nvPr/>
        </p:nvSpPr>
        <p:spPr>
          <a:xfrm>
            <a:off x="2418904" y="3068492"/>
            <a:ext cx="13450193" cy="3245142"/>
          </a:xfrm>
          <a:prstGeom prst="rect">
            <a:avLst/>
          </a:prstGeom>
        </p:spPr>
        <p:txBody>
          <a:bodyPr lIns="0" tIns="0" rIns="0" bIns="0" rtlCol="0" anchor="t">
            <a:spAutoFit/>
          </a:bodyPr>
          <a:lstStyle/>
          <a:p>
            <a:pPr algn="ctr">
              <a:lnSpc>
                <a:spcPts val="6458"/>
              </a:lnSpc>
              <a:spcBef>
                <a:spcPct val="0"/>
              </a:spcBef>
            </a:pPr>
            <a:r>
              <a:rPr lang="en-US" sz="4613" b="1" i="1">
                <a:solidFill>
                  <a:srgbClr val="BDA17C"/>
                </a:solidFill>
                <a:latin typeface="Cormorant Garamond Bold Italics"/>
                <a:ea typeface="Cormorant Garamond Bold Italics"/>
                <a:cs typeface="Cormorant Garamond Bold Italics"/>
                <a:sym typeface="Cormorant Garamond Bold Italics"/>
              </a:rPr>
              <a:t>Emotional:</a:t>
            </a:r>
            <a:r>
              <a:rPr lang="en-US" sz="4613">
                <a:solidFill>
                  <a:srgbClr val="BDA17C"/>
                </a:solidFill>
                <a:latin typeface="Cormorant Garamond"/>
                <a:ea typeface="Cormorant Garamond"/>
                <a:cs typeface="Cormorant Garamond"/>
                <a:sym typeface="Cormorant Garamond"/>
              </a:rPr>
              <a:t> </a:t>
            </a:r>
            <a:r>
              <a:rPr lang="en-US" sz="4613">
                <a:solidFill>
                  <a:srgbClr val="FFFFFF"/>
                </a:solidFill>
                <a:latin typeface="Cormorant Garamond"/>
                <a:ea typeface="Cormorant Garamond"/>
                <a:cs typeface="Cormorant Garamond"/>
                <a:sym typeface="Cormorant Garamond"/>
              </a:rPr>
              <a:t>irritability, guilt, hopelessness</a:t>
            </a:r>
          </a:p>
          <a:p>
            <a:pPr algn="ctr">
              <a:lnSpc>
                <a:spcPts val="6458"/>
              </a:lnSpc>
              <a:spcBef>
                <a:spcPct val="0"/>
              </a:spcBef>
            </a:pPr>
            <a:r>
              <a:rPr lang="en-US" sz="4613" b="1" i="1">
                <a:solidFill>
                  <a:srgbClr val="BDA17C"/>
                </a:solidFill>
                <a:latin typeface="Cormorant Garamond Bold Italics"/>
                <a:ea typeface="Cormorant Garamond Bold Italics"/>
                <a:cs typeface="Cormorant Garamond Bold Italics"/>
                <a:sym typeface="Cormorant Garamond Bold Italics"/>
              </a:rPr>
              <a:t>Cognitive:</a:t>
            </a:r>
            <a:r>
              <a:rPr lang="en-US" sz="4613">
                <a:solidFill>
                  <a:srgbClr val="BDA17C"/>
                </a:solidFill>
                <a:latin typeface="Cormorant Garamond"/>
                <a:ea typeface="Cormorant Garamond"/>
                <a:cs typeface="Cormorant Garamond"/>
                <a:sym typeface="Cormorant Garamond"/>
              </a:rPr>
              <a:t> </a:t>
            </a:r>
            <a:r>
              <a:rPr lang="en-US" sz="4613">
                <a:solidFill>
                  <a:srgbClr val="FFFFFF"/>
                </a:solidFill>
                <a:latin typeface="Cormorant Garamond"/>
                <a:ea typeface="Cormorant Garamond"/>
                <a:cs typeface="Cormorant Garamond"/>
                <a:sym typeface="Cormorant Garamond"/>
              </a:rPr>
              <a:t>forgetfulness, cynicism, tunnel vision</a:t>
            </a:r>
          </a:p>
          <a:p>
            <a:pPr algn="ctr">
              <a:lnSpc>
                <a:spcPts val="6458"/>
              </a:lnSpc>
              <a:spcBef>
                <a:spcPct val="0"/>
              </a:spcBef>
            </a:pPr>
            <a:r>
              <a:rPr lang="en-US" sz="4613" b="1" i="1">
                <a:solidFill>
                  <a:srgbClr val="BDA17C"/>
                </a:solidFill>
                <a:latin typeface="Cormorant Garamond Bold Italics"/>
                <a:ea typeface="Cormorant Garamond Bold Italics"/>
                <a:cs typeface="Cormorant Garamond Bold Italics"/>
                <a:sym typeface="Cormorant Garamond Bold Italics"/>
              </a:rPr>
              <a:t>Physical: </a:t>
            </a:r>
            <a:r>
              <a:rPr lang="en-US" sz="4613">
                <a:solidFill>
                  <a:srgbClr val="FFFFFF"/>
                </a:solidFill>
                <a:latin typeface="Cormorant Garamond"/>
                <a:ea typeface="Cormorant Garamond"/>
                <a:cs typeface="Cormorant Garamond"/>
                <a:sym typeface="Cormorant Garamond"/>
              </a:rPr>
              <a:t>headaches, tension, fatigue</a:t>
            </a:r>
          </a:p>
          <a:p>
            <a:pPr algn="ctr">
              <a:lnSpc>
                <a:spcPts val="6458"/>
              </a:lnSpc>
              <a:spcBef>
                <a:spcPct val="0"/>
              </a:spcBef>
            </a:pPr>
            <a:r>
              <a:rPr lang="en-US" sz="4613" b="1" i="1">
                <a:solidFill>
                  <a:srgbClr val="BDA17C"/>
                </a:solidFill>
                <a:latin typeface="Cormorant Garamond Bold Italics"/>
                <a:ea typeface="Cormorant Garamond Bold Italics"/>
                <a:cs typeface="Cormorant Garamond Bold Italics"/>
                <a:sym typeface="Cormorant Garamond Bold Italics"/>
              </a:rPr>
              <a:t>Behavioral:</a:t>
            </a:r>
            <a:r>
              <a:rPr lang="en-US" sz="4613">
                <a:solidFill>
                  <a:srgbClr val="FFFFFF"/>
                </a:solidFill>
                <a:latin typeface="Cormorant Garamond"/>
                <a:ea typeface="Cormorant Garamond"/>
                <a:cs typeface="Cormorant Garamond"/>
                <a:sym typeface="Cormorant Garamond"/>
              </a:rPr>
              <a:t> withdrawal, procrastination, boundary-blurring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3276600" y="1485900"/>
            <a:ext cx="12101659" cy="1087990"/>
          </a:xfrm>
          <a:prstGeom prst="rect">
            <a:avLst/>
          </a:prstGeom>
        </p:spPr>
        <p:txBody>
          <a:bodyPr wrap="square" lIns="0" tIns="0" rIns="0" bIns="0" rtlCol="0" anchor="t">
            <a:spAutoFit/>
          </a:bodyPr>
          <a:lstStyle/>
          <a:p>
            <a:pPr algn="ctr">
              <a:lnSpc>
                <a:spcPts val="8791"/>
              </a:lnSpc>
              <a:spcBef>
                <a:spcPct val="0"/>
              </a:spcBef>
            </a:pPr>
            <a:r>
              <a:rPr lang="en-US" sz="6279" dirty="0">
                <a:solidFill>
                  <a:srgbClr val="FFFFFF"/>
                </a:solidFill>
                <a:latin typeface="Black Mango"/>
                <a:ea typeface="Black Mango"/>
                <a:cs typeface="Black Mango"/>
                <a:sym typeface="Black Mango"/>
              </a:rPr>
              <a:t>Regulation vs. Resignation</a:t>
            </a:r>
          </a:p>
        </p:txBody>
      </p:sp>
      <p:sp>
        <p:nvSpPr>
          <p:cNvPr id="4" name="TextBox 4"/>
          <p:cNvSpPr txBox="1"/>
          <p:nvPr/>
        </p:nvSpPr>
        <p:spPr>
          <a:xfrm>
            <a:off x="2345242" y="3620422"/>
            <a:ext cx="13490685" cy="2909720"/>
          </a:xfrm>
          <a:prstGeom prst="rect">
            <a:avLst/>
          </a:prstGeom>
        </p:spPr>
        <p:txBody>
          <a:bodyPr lIns="0" tIns="0" rIns="0" bIns="0" rtlCol="0" anchor="t">
            <a:spAutoFit/>
          </a:bodyPr>
          <a:lstStyle/>
          <a:p>
            <a:pPr algn="ctr">
              <a:lnSpc>
                <a:spcPts val="7715"/>
              </a:lnSpc>
              <a:spcBef>
                <a:spcPct val="0"/>
              </a:spcBef>
            </a:pPr>
            <a:r>
              <a:rPr lang="en-US" sz="5510">
                <a:solidFill>
                  <a:srgbClr val="FFFFFF"/>
                </a:solidFill>
                <a:latin typeface="Cormorant Garamond"/>
                <a:ea typeface="Cormorant Garamond"/>
                <a:cs typeface="Cormorant Garamond"/>
                <a:sym typeface="Cormorant Garamond"/>
              </a:rPr>
              <a:t>When stress hits:</a:t>
            </a:r>
          </a:p>
          <a:p>
            <a:pPr algn="ctr">
              <a:lnSpc>
                <a:spcPts val="7715"/>
              </a:lnSpc>
              <a:spcBef>
                <a:spcPct val="0"/>
              </a:spcBef>
            </a:pPr>
            <a:r>
              <a:rPr lang="en-US" sz="5510" b="1">
                <a:solidFill>
                  <a:srgbClr val="FFFFFF"/>
                </a:solidFill>
                <a:latin typeface="Cormorant Garamond Bold"/>
                <a:ea typeface="Cormorant Garamond Bold"/>
                <a:cs typeface="Cormorant Garamond Bold"/>
                <a:sym typeface="Cormorant Garamond Bold"/>
              </a:rPr>
              <a:t>Resignation says, </a:t>
            </a:r>
            <a:r>
              <a:rPr lang="en-US" sz="5510" i="1">
                <a:solidFill>
                  <a:srgbClr val="FFFFFF"/>
                </a:solidFill>
                <a:latin typeface="Cormorant Garamond Italics"/>
                <a:ea typeface="Cormorant Garamond Italics"/>
                <a:cs typeface="Cormorant Garamond Italics"/>
                <a:sym typeface="Cormorant Garamond Italics"/>
              </a:rPr>
              <a:t>“This is just how it is.”</a:t>
            </a:r>
          </a:p>
          <a:p>
            <a:pPr algn="ctr">
              <a:lnSpc>
                <a:spcPts val="7715"/>
              </a:lnSpc>
              <a:spcBef>
                <a:spcPct val="0"/>
              </a:spcBef>
            </a:pPr>
            <a:r>
              <a:rPr lang="en-US" sz="5510" b="1">
                <a:solidFill>
                  <a:srgbClr val="FFFFFF"/>
                </a:solidFill>
                <a:latin typeface="Cormorant Garamond Bold"/>
                <a:ea typeface="Cormorant Garamond Bold"/>
                <a:cs typeface="Cormorant Garamond Bold"/>
                <a:sym typeface="Cormorant Garamond Bold"/>
              </a:rPr>
              <a:t>Regulation says,</a:t>
            </a:r>
            <a:r>
              <a:rPr lang="en-US" sz="5510">
                <a:solidFill>
                  <a:srgbClr val="FFFFFF"/>
                </a:solidFill>
                <a:latin typeface="Cormorant Garamond"/>
                <a:ea typeface="Cormorant Garamond"/>
                <a:cs typeface="Cormorant Garamond"/>
                <a:sym typeface="Cormorant Garamond"/>
              </a:rPr>
              <a:t> </a:t>
            </a:r>
            <a:r>
              <a:rPr lang="en-US" sz="5510" i="1">
                <a:solidFill>
                  <a:srgbClr val="FFFFFF"/>
                </a:solidFill>
                <a:latin typeface="Cormorant Garamond Italics"/>
                <a:ea typeface="Cormorant Garamond Italics"/>
                <a:cs typeface="Cormorant Garamond Italics"/>
                <a:sym typeface="Cormorant Garamond Italics"/>
              </a:rPr>
              <a:t>“I need to pause, reset, and breathe.”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5334000" y="1485900"/>
            <a:ext cx="7620000" cy="802656"/>
          </a:xfrm>
          <a:prstGeom prst="rect">
            <a:avLst/>
          </a:prstGeom>
        </p:spPr>
        <p:txBody>
          <a:bodyPr wrap="square" lIns="0" tIns="0" rIns="0" bIns="0" rtlCol="0" anchor="t">
            <a:spAutoFit/>
          </a:bodyPr>
          <a:lstStyle/>
          <a:p>
            <a:pPr algn="ctr">
              <a:lnSpc>
                <a:spcPts val="6458"/>
              </a:lnSpc>
              <a:spcBef>
                <a:spcPct val="0"/>
              </a:spcBef>
            </a:pPr>
            <a:r>
              <a:rPr lang="en-US" sz="4613" dirty="0">
                <a:solidFill>
                  <a:srgbClr val="FFFFFF"/>
                </a:solidFill>
                <a:latin typeface="Black Mango"/>
                <a:ea typeface="Black Mango"/>
                <a:cs typeface="Black Mango"/>
                <a:sym typeface="Black Mango"/>
              </a:rPr>
              <a:t>Tools for Renewal</a:t>
            </a:r>
          </a:p>
        </p:txBody>
      </p:sp>
      <p:sp>
        <p:nvSpPr>
          <p:cNvPr id="4" name="TextBox 4"/>
          <p:cNvSpPr txBox="1"/>
          <p:nvPr/>
        </p:nvSpPr>
        <p:spPr>
          <a:xfrm>
            <a:off x="3097076" y="3068492"/>
            <a:ext cx="13089880" cy="4064292"/>
          </a:xfrm>
          <a:prstGeom prst="rect">
            <a:avLst/>
          </a:prstGeom>
        </p:spPr>
        <p:txBody>
          <a:bodyPr lIns="0" tIns="0" rIns="0" bIns="0" rtlCol="0" anchor="t">
            <a:spAutoFit/>
          </a:bodyPr>
          <a:lstStyle/>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Movement &amp; mindfulness</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Restorative rituals (music, journaling, prayer, nature)</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Peer support &amp; supervision</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Boundaries &amp; balance audits</a:t>
            </a:r>
          </a:p>
          <a:p>
            <a:pPr marL="996056" lvl="1" indent="-498028" algn="l">
              <a:lnSpc>
                <a:spcPts val="6458"/>
              </a:lnSpc>
              <a:buFont typeface="Arial"/>
              <a:buChar char="•"/>
            </a:pPr>
            <a:r>
              <a:rPr lang="en-US" sz="4613">
                <a:solidFill>
                  <a:srgbClr val="FFFFFF"/>
                </a:solidFill>
                <a:latin typeface="Cormorant Garamond"/>
                <a:ea typeface="Cormorant Garamond"/>
                <a:cs typeface="Cormorant Garamond"/>
                <a:sym typeface="Cormorant Garamond"/>
              </a:rPr>
              <a:t>Celebrate small wins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7092562" y="2836050"/>
            <a:ext cx="4102876" cy="622817"/>
          </a:xfrm>
          <a:prstGeom prst="rect">
            <a:avLst/>
          </a:prstGeom>
        </p:spPr>
        <p:txBody>
          <a:bodyPr lIns="0" tIns="0" rIns="0" bIns="0" rtlCol="0" anchor="t">
            <a:spAutoFit/>
          </a:bodyPr>
          <a:lstStyle/>
          <a:p>
            <a:pPr algn="ctr">
              <a:lnSpc>
                <a:spcPts val="4596"/>
              </a:lnSpc>
              <a:spcBef>
                <a:spcPct val="0"/>
              </a:spcBef>
            </a:pPr>
            <a:r>
              <a:rPr lang="en-US" sz="4255" dirty="0">
                <a:solidFill>
                  <a:srgbClr val="FFFFFF"/>
                </a:solidFill>
                <a:latin typeface="TAN Pearl"/>
                <a:ea typeface="TAN Pearl"/>
                <a:cs typeface="TAN Pearl"/>
                <a:sym typeface="TAN Pearl"/>
              </a:rPr>
              <a:t>hard truth #1</a:t>
            </a:r>
          </a:p>
        </p:txBody>
      </p:sp>
      <p:sp>
        <p:nvSpPr>
          <p:cNvPr id="4" name="TextBox 4"/>
          <p:cNvSpPr txBox="1"/>
          <p:nvPr/>
        </p:nvSpPr>
        <p:spPr>
          <a:xfrm>
            <a:off x="1028700" y="3918775"/>
            <a:ext cx="16230600" cy="1112858"/>
          </a:xfrm>
          <a:prstGeom prst="rect">
            <a:avLst/>
          </a:prstGeom>
        </p:spPr>
        <p:txBody>
          <a:bodyPr lIns="0" tIns="0" rIns="0" bIns="0" rtlCol="0" anchor="t">
            <a:spAutoFit/>
          </a:bodyPr>
          <a:lstStyle/>
          <a:p>
            <a:pPr algn="ctr">
              <a:lnSpc>
                <a:spcPts val="4388"/>
              </a:lnSpc>
            </a:pPr>
            <a:r>
              <a:rPr lang="en-US" sz="4063">
                <a:solidFill>
                  <a:srgbClr val="FFFFFF"/>
                </a:solidFill>
                <a:latin typeface="Glacial Indifference"/>
                <a:ea typeface="Glacial Indifference"/>
                <a:cs typeface="Glacial Indifference"/>
                <a:sym typeface="Glacial Indifference"/>
              </a:rPr>
              <a:t>we can’t “therapitize” the isms</a:t>
            </a:r>
          </a:p>
          <a:p>
            <a:pPr algn="ctr">
              <a:lnSpc>
                <a:spcPts val="4388"/>
              </a:lnSpc>
              <a:spcBef>
                <a:spcPct val="0"/>
              </a:spcBef>
            </a:pPr>
            <a:r>
              <a:rPr lang="en-US" sz="4063">
                <a:solidFill>
                  <a:srgbClr val="FFFFFF"/>
                </a:solidFill>
                <a:latin typeface="Glacial Indifference"/>
                <a:ea typeface="Glacial Indifference"/>
                <a:cs typeface="Glacial Indifference"/>
                <a:sym typeface="Glacial Indifference"/>
              </a:rPr>
              <a:t>we can’t “woo-sah” our way our of poverty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0" y="3455560"/>
            <a:ext cx="17804098" cy="4279688"/>
          </a:xfrm>
          <a:prstGeom prst="rect">
            <a:avLst/>
          </a:prstGeom>
        </p:spPr>
        <p:txBody>
          <a:bodyPr lIns="0" tIns="0" rIns="0" bIns="0" rtlCol="0" anchor="t">
            <a:spAutoFit/>
          </a:bodyPr>
          <a:lstStyle/>
          <a:p>
            <a:pPr marL="851598" lvl="1" indent="-425799" algn="l">
              <a:lnSpc>
                <a:spcPts val="4259"/>
              </a:lnSpc>
              <a:buFont typeface="Arial"/>
              <a:buChar char="•"/>
            </a:pPr>
            <a:r>
              <a:rPr lang="en-US" sz="3944">
                <a:solidFill>
                  <a:srgbClr val="FFFFFF"/>
                </a:solidFill>
                <a:latin typeface="Cormorant Garamond"/>
                <a:ea typeface="Cormorant Garamond"/>
                <a:cs typeface="Cormorant Garamond"/>
                <a:sym typeface="Cormorant Garamond"/>
              </a:rPr>
              <a:t>Therapy, mindfulness, breathwork, and wellness practices are </a:t>
            </a:r>
            <a:r>
              <a:rPr lang="en-US" sz="3944" b="1">
                <a:solidFill>
                  <a:srgbClr val="FFFFFF"/>
                </a:solidFill>
                <a:latin typeface="Cormorant Garamond Bold"/>
                <a:ea typeface="Cormorant Garamond Bold"/>
                <a:cs typeface="Cormorant Garamond Bold"/>
                <a:sym typeface="Cormorant Garamond Bold"/>
              </a:rPr>
              <a:t>powerful</a:t>
            </a:r>
            <a:r>
              <a:rPr lang="en-US" sz="3944">
                <a:solidFill>
                  <a:srgbClr val="FFFFFF"/>
                </a:solidFill>
                <a:latin typeface="Cormorant Garamond"/>
                <a:ea typeface="Cormorant Garamond"/>
                <a:cs typeface="Cormorant Garamond"/>
                <a:sym typeface="Cormorant Garamond"/>
              </a:rPr>
              <a:t>—but they are not </a:t>
            </a:r>
            <a:r>
              <a:rPr lang="en-US" sz="3944" b="1" i="1">
                <a:solidFill>
                  <a:srgbClr val="FFFFFF"/>
                </a:solidFill>
                <a:latin typeface="Cormorant Garamond Bold Italics"/>
                <a:ea typeface="Cormorant Garamond Bold Italics"/>
                <a:cs typeface="Cormorant Garamond Bold Italics"/>
                <a:sym typeface="Cormorant Garamond Bold Italics"/>
              </a:rPr>
              <a:t>cures</a:t>
            </a:r>
            <a:r>
              <a:rPr lang="en-US" sz="3944">
                <a:solidFill>
                  <a:srgbClr val="FFFFFF"/>
                </a:solidFill>
                <a:latin typeface="Cormorant Garamond"/>
                <a:ea typeface="Cormorant Garamond"/>
                <a:cs typeface="Cormorant Garamond"/>
                <a:sym typeface="Cormorant Garamond"/>
              </a:rPr>
              <a:t> for racism, patriarchy, poverty, homophobia, ableism, or state violence.</a:t>
            </a:r>
          </a:p>
          <a:p>
            <a:pPr algn="l">
              <a:lnSpc>
                <a:spcPts val="4259"/>
              </a:lnSpc>
            </a:pPr>
            <a:endParaRPr lang="en-US" sz="3944">
              <a:solidFill>
                <a:srgbClr val="FFFFFF"/>
              </a:solidFill>
              <a:latin typeface="Cormorant Garamond"/>
              <a:ea typeface="Cormorant Garamond"/>
              <a:cs typeface="Cormorant Garamond"/>
              <a:sym typeface="Cormorant Garamond"/>
            </a:endParaRPr>
          </a:p>
          <a:p>
            <a:pPr marL="851598" lvl="1" indent="-425799" algn="l">
              <a:lnSpc>
                <a:spcPts val="4259"/>
              </a:lnSpc>
              <a:buFont typeface="Arial"/>
              <a:buChar char="•"/>
            </a:pPr>
            <a:r>
              <a:rPr lang="en-US" sz="3944">
                <a:solidFill>
                  <a:srgbClr val="FFFFFF"/>
                </a:solidFill>
                <a:latin typeface="Cormorant Garamond"/>
                <a:ea typeface="Cormorant Garamond"/>
                <a:cs typeface="Cormorant Garamond"/>
                <a:sym typeface="Cormorant Garamond"/>
              </a:rPr>
              <a:t>Many helping spaces unintentionally send the message: </a:t>
            </a:r>
            <a:r>
              <a:rPr lang="en-US" sz="3944" i="1">
                <a:solidFill>
                  <a:srgbClr val="FFFFFF"/>
                </a:solidFill>
                <a:latin typeface="Cormorant Garamond Italics"/>
                <a:ea typeface="Cormorant Garamond Italics"/>
                <a:cs typeface="Cormorant Garamond Italics"/>
                <a:sym typeface="Cormorant Garamond Italics"/>
              </a:rPr>
              <a:t>“If you just heal your trauma, shift your mindset, breathe deeper—you’ll be fine.”</a:t>
            </a:r>
          </a:p>
          <a:p>
            <a:pPr algn="l">
              <a:lnSpc>
                <a:spcPts val="4259"/>
              </a:lnSpc>
            </a:pPr>
            <a:endParaRPr lang="en-US" sz="3944" i="1">
              <a:solidFill>
                <a:srgbClr val="FFFFFF"/>
              </a:solidFill>
              <a:latin typeface="Cormorant Garamond Italics"/>
              <a:ea typeface="Cormorant Garamond Italics"/>
              <a:cs typeface="Cormorant Garamond Italics"/>
              <a:sym typeface="Cormorant Garamond Italics"/>
            </a:endParaRPr>
          </a:p>
          <a:p>
            <a:pPr marL="851598" lvl="1" indent="-425799" algn="l">
              <a:lnSpc>
                <a:spcPts val="4259"/>
              </a:lnSpc>
              <a:buFont typeface="Arial"/>
              <a:buChar char="•"/>
            </a:pPr>
            <a:r>
              <a:rPr lang="en-US" sz="3944">
                <a:solidFill>
                  <a:srgbClr val="FFFFFF"/>
                </a:solidFill>
                <a:latin typeface="Cormorant Garamond"/>
                <a:ea typeface="Cormorant Garamond"/>
                <a:cs typeface="Cormorant Garamond"/>
                <a:sym typeface="Cormorant Garamond"/>
              </a:rPr>
              <a:t>But the</a:t>
            </a:r>
            <a:r>
              <a:rPr lang="en-US" sz="3944" b="1" i="1">
                <a:solidFill>
                  <a:srgbClr val="FFFFFF"/>
                </a:solidFill>
                <a:latin typeface="Cormorant Garamond Bold Italics"/>
                <a:ea typeface="Cormorant Garamond Bold Italics"/>
                <a:cs typeface="Cormorant Garamond Bold Italics"/>
                <a:sym typeface="Cormorant Garamond Bold Italics"/>
              </a:rPr>
              <a:t> </a:t>
            </a:r>
            <a:r>
              <a:rPr lang="en-US" sz="3944" b="1">
                <a:solidFill>
                  <a:srgbClr val="FFFFFF"/>
                </a:solidFill>
                <a:latin typeface="Cormorant Garamond Bold"/>
                <a:ea typeface="Cormorant Garamond Bold"/>
                <a:cs typeface="Cormorant Garamond Bold"/>
                <a:sym typeface="Cormorant Garamond Bold"/>
              </a:rPr>
              <a:t>root causes</a:t>
            </a:r>
            <a:r>
              <a:rPr lang="en-US" sz="3944">
                <a:solidFill>
                  <a:srgbClr val="FFFFFF"/>
                </a:solidFill>
                <a:latin typeface="Cormorant Garamond"/>
                <a:ea typeface="Cormorant Garamond"/>
                <a:cs typeface="Cormorant Garamond"/>
                <a:sym typeface="Cormorant Garamond"/>
              </a:rPr>
              <a:t> of harm are </a:t>
            </a:r>
            <a:r>
              <a:rPr lang="en-US" sz="3944" i="1">
                <a:solidFill>
                  <a:srgbClr val="FFFFFF"/>
                </a:solidFill>
                <a:latin typeface="Cormorant Garamond Italics"/>
                <a:ea typeface="Cormorant Garamond Italics"/>
                <a:cs typeface="Cormorant Garamond Italics"/>
                <a:sym typeface="Cormorant Garamond Italics"/>
              </a:rPr>
              <a:t>structural, not personal</a:t>
            </a:r>
            <a:r>
              <a:rPr lang="en-US" sz="3944">
                <a:solidFill>
                  <a:srgbClr val="FFFFFF"/>
                </a:solidFill>
                <a:latin typeface="Cormorant Garamond"/>
                <a:ea typeface="Cormorant Garamond"/>
                <a:cs typeface="Cormorant Garamond"/>
                <a:sym typeface="Cormorant Garamond"/>
              </a:rPr>
              <a:t>. Healing does not remove us from systems that are designed to exploit, oppress, or exhaust us.</a:t>
            </a:r>
          </a:p>
        </p:txBody>
      </p:sp>
      <p:sp>
        <p:nvSpPr>
          <p:cNvPr id="4" name="TextBox 4"/>
          <p:cNvSpPr txBox="1"/>
          <p:nvPr/>
        </p:nvSpPr>
        <p:spPr>
          <a:xfrm>
            <a:off x="1676400" y="1877850"/>
            <a:ext cx="15440471" cy="673902"/>
          </a:xfrm>
          <a:prstGeom prst="rect">
            <a:avLst/>
          </a:prstGeom>
        </p:spPr>
        <p:txBody>
          <a:bodyPr wrap="square" lIns="0" tIns="0" rIns="0" bIns="0" rtlCol="0" anchor="t">
            <a:spAutoFit/>
          </a:bodyPr>
          <a:lstStyle/>
          <a:p>
            <a:pPr algn="ctr">
              <a:lnSpc>
                <a:spcPts val="5149"/>
              </a:lnSpc>
              <a:spcBef>
                <a:spcPct val="0"/>
              </a:spcBef>
            </a:pPr>
            <a:r>
              <a:rPr lang="en-US" sz="4768" dirty="0">
                <a:solidFill>
                  <a:srgbClr val="FFFFFF"/>
                </a:solidFill>
                <a:latin typeface="Black Mango"/>
                <a:ea typeface="Black Mango"/>
                <a:cs typeface="Black Mango"/>
                <a:sym typeface="Black Mango"/>
              </a:rPr>
              <a:t>Mental Health ≠ Individual Fix for Systemic Harm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218517" y="3599388"/>
            <a:ext cx="18069483" cy="4085081"/>
          </a:xfrm>
          <a:prstGeom prst="rect">
            <a:avLst/>
          </a:prstGeom>
        </p:spPr>
        <p:txBody>
          <a:bodyPr lIns="0" tIns="0" rIns="0" bIns="0" rtlCol="0" anchor="t">
            <a:spAutoFit/>
          </a:bodyPr>
          <a:lstStyle/>
          <a:p>
            <a:pPr marL="928360" lvl="1" indent="-464180" algn="l">
              <a:lnSpc>
                <a:spcPts val="4643"/>
              </a:lnSpc>
              <a:buFont typeface="Arial"/>
              <a:buChar char="•"/>
            </a:pPr>
            <a:r>
              <a:rPr lang="en-US" sz="4299">
                <a:solidFill>
                  <a:srgbClr val="FFFFFF"/>
                </a:solidFill>
                <a:latin typeface="Cormorant Garamond"/>
                <a:ea typeface="Cormorant Garamond"/>
                <a:cs typeface="Cormorant Garamond"/>
                <a:sym typeface="Cormorant Garamond"/>
              </a:rPr>
              <a:t>We can </a:t>
            </a:r>
            <a:r>
              <a:rPr lang="en-US" sz="4299" i="1">
                <a:solidFill>
                  <a:srgbClr val="FFFFFF"/>
                </a:solidFill>
                <a:latin typeface="Cormorant Garamond Italics"/>
                <a:ea typeface="Cormorant Garamond Italics"/>
                <a:cs typeface="Cormorant Garamond Italics"/>
                <a:sym typeface="Cormorant Garamond Italics"/>
              </a:rPr>
              <a:t>breathe deeply</a:t>
            </a:r>
            <a:r>
              <a:rPr lang="en-US" sz="4299">
                <a:solidFill>
                  <a:srgbClr val="FFFFFF"/>
                </a:solidFill>
                <a:latin typeface="Cormorant Garamond"/>
                <a:ea typeface="Cormorant Garamond"/>
                <a:cs typeface="Cormorant Garamond"/>
                <a:sym typeface="Cormorant Garamond"/>
              </a:rPr>
              <a:t> and still</a:t>
            </a:r>
            <a:r>
              <a:rPr lang="en-US" sz="4299" b="1">
                <a:solidFill>
                  <a:srgbClr val="FFFFFF"/>
                </a:solidFill>
                <a:latin typeface="Cormorant Garamond Bold"/>
                <a:ea typeface="Cormorant Garamond Bold"/>
                <a:cs typeface="Cormorant Garamond Bold"/>
                <a:sym typeface="Cormorant Garamond Bold"/>
              </a:rPr>
              <a:t> be underpaid.</a:t>
            </a:r>
          </a:p>
          <a:p>
            <a:pPr marL="928360" lvl="1" indent="-464180" algn="l">
              <a:lnSpc>
                <a:spcPts val="4643"/>
              </a:lnSpc>
              <a:buFont typeface="Arial"/>
              <a:buChar char="•"/>
            </a:pPr>
            <a:r>
              <a:rPr lang="en-US" sz="4299">
                <a:solidFill>
                  <a:srgbClr val="FFFFFF"/>
                </a:solidFill>
                <a:latin typeface="Cormorant Garamond"/>
                <a:ea typeface="Cormorant Garamond"/>
                <a:cs typeface="Cormorant Garamond"/>
                <a:sym typeface="Cormorant Garamond"/>
              </a:rPr>
              <a:t>We can </a:t>
            </a:r>
            <a:r>
              <a:rPr lang="en-US" sz="4299" i="1">
                <a:solidFill>
                  <a:srgbClr val="FFFFFF"/>
                </a:solidFill>
                <a:latin typeface="Cormorant Garamond Italics"/>
                <a:ea typeface="Cormorant Garamond Italics"/>
                <a:cs typeface="Cormorant Garamond Italics"/>
                <a:sym typeface="Cormorant Garamond Italics"/>
              </a:rPr>
              <a:t>go to therapy</a:t>
            </a:r>
            <a:r>
              <a:rPr lang="en-US" sz="4299">
                <a:solidFill>
                  <a:srgbClr val="FFFFFF"/>
                </a:solidFill>
                <a:latin typeface="Cormorant Garamond"/>
                <a:ea typeface="Cormorant Garamond"/>
                <a:cs typeface="Cormorant Garamond"/>
                <a:sym typeface="Cormorant Garamond"/>
              </a:rPr>
              <a:t> and still </a:t>
            </a:r>
            <a:r>
              <a:rPr lang="en-US" sz="4299" b="1">
                <a:solidFill>
                  <a:srgbClr val="FFFFFF"/>
                </a:solidFill>
                <a:latin typeface="Cormorant Garamond Bold"/>
                <a:ea typeface="Cormorant Garamond Bold"/>
                <a:cs typeface="Cormorant Garamond Bold"/>
                <a:sym typeface="Cormorant Garamond Bold"/>
              </a:rPr>
              <a:t>be policed.</a:t>
            </a:r>
          </a:p>
          <a:p>
            <a:pPr marL="928360" lvl="1" indent="-464180" algn="l">
              <a:lnSpc>
                <a:spcPts val="4643"/>
              </a:lnSpc>
              <a:buFont typeface="Arial"/>
              <a:buChar char="•"/>
            </a:pPr>
            <a:r>
              <a:rPr lang="en-US" sz="4299">
                <a:solidFill>
                  <a:srgbClr val="FFFFFF"/>
                </a:solidFill>
                <a:latin typeface="Cormorant Garamond"/>
                <a:ea typeface="Cormorant Garamond"/>
                <a:cs typeface="Cormorant Garamond"/>
                <a:sym typeface="Cormorant Garamond"/>
              </a:rPr>
              <a:t>We can </a:t>
            </a:r>
            <a:r>
              <a:rPr lang="en-US" sz="4299" i="1">
                <a:solidFill>
                  <a:srgbClr val="FFFFFF"/>
                </a:solidFill>
                <a:latin typeface="Cormorant Garamond Italics"/>
                <a:ea typeface="Cormorant Garamond Italics"/>
                <a:cs typeface="Cormorant Garamond Italics"/>
                <a:sym typeface="Cormorant Garamond Italics"/>
              </a:rPr>
              <a:t>set boundaries</a:t>
            </a:r>
            <a:r>
              <a:rPr lang="en-US" sz="4299">
                <a:solidFill>
                  <a:srgbClr val="FFFFFF"/>
                </a:solidFill>
                <a:latin typeface="Cormorant Garamond"/>
                <a:ea typeface="Cormorant Garamond"/>
                <a:cs typeface="Cormorant Garamond"/>
                <a:sym typeface="Cormorant Garamond"/>
              </a:rPr>
              <a:t> and still </a:t>
            </a:r>
            <a:r>
              <a:rPr lang="en-US" sz="4299" b="1">
                <a:solidFill>
                  <a:srgbClr val="FFFFFF"/>
                </a:solidFill>
                <a:latin typeface="Cormorant Garamond Bold"/>
                <a:ea typeface="Cormorant Garamond Bold"/>
                <a:cs typeface="Cormorant Garamond Bold"/>
                <a:sym typeface="Cormorant Garamond Bold"/>
              </a:rPr>
              <a:t>experience burnout in under-resourced communities.</a:t>
            </a:r>
          </a:p>
          <a:p>
            <a:pPr algn="l">
              <a:lnSpc>
                <a:spcPts val="4643"/>
              </a:lnSpc>
            </a:pPr>
            <a:endParaRPr lang="en-US" sz="4299" b="1">
              <a:solidFill>
                <a:srgbClr val="FFFFFF"/>
              </a:solidFill>
              <a:latin typeface="Cormorant Garamond Bold"/>
              <a:ea typeface="Cormorant Garamond Bold"/>
              <a:cs typeface="Cormorant Garamond Bold"/>
              <a:sym typeface="Cormorant Garamond Bold"/>
            </a:endParaRPr>
          </a:p>
          <a:p>
            <a:pPr algn="ctr">
              <a:lnSpc>
                <a:spcPts val="4643"/>
              </a:lnSpc>
            </a:pPr>
            <a:r>
              <a:rPr lang="en-US" sz="4299" i="1">
                <a:solidFill>
                  <a:srgbClr val="FFFFFF"/>
                </a:solidFill>
                <a:latin typeface="Cormorant Garamond Italics"/>
                <a:ea typeface="Cormorant Garamond Italics"/>
                <a:cs typeface="Cormorant Garamond Italics"/>
                <a:sym typeface="Cormorant Garamond Italics"/>
              </a:rPr>
              <a:t>The idea that we can “out-heal” systemic oppression places responsibility on the individual instead of holding systems accountable.</a:t>
            </a:r>
          </a:p>
        </p:txBody>
      </p:sp>
      <p:sp>
        <p:nvSpPr>
          <p:cNvPr id="4" name="TextBox 4"/>
          <p:cNvSpPr txBox="1"/>
          <p:nvPr/>
        </p:nvSpPr>
        <p:spPr>
          <a:xfrm>
            <a:off x="629692" y="2095500"/>
            <a:ext cx="17028616" cy="738600"/>
          </a:xfrm>
          <a:prstGeom prst="rect">
            <a:avLst/>
          </a:prstGeom>
        </p:spPr>
        <p:txBody>
          <a:bodyPr wrap="square" lIns="0" tIns="0" rIns="0" bIns="0" rtlCol="0" anchor="t">
            <a:spAutoFit/>
          </a:bodyPr>
          <a:lstStyle/>
          <a:p>
            <a:pPr algn="ctr">
              <a:lnSpc>
                <a:spcPts val="5615"/>
              </a:lnSpc>
              <a:spcBef>
                <a:spcPct val="0"/>
              </a:spcBef>
            </a:pPr>
            <a:r>
              <a:rPr lang="en-US" sz="5199" dirty="0">
                <a:solidFill>
                  <a:srgbClr val="FFFFFF"/>
                </a:solidFill>
                <a:latin typeface="Black Mango"/>
                <a:ea typeface="Black Mango"/>
                <a:cs typeface="Black Mango"/>
                <a:sym typeface="Black Mango"/>
              </a:rPr>
              <a:t>Self-Regulation Isn’t a Replacement for Liberation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1702806" y="1943100"/>
            <a:ext cx="14882387" cy="712118"/>
          </a:xfrm>
          <a:prstGeom prst="rect">
            <a:avLst/>
          </a:prstGeom>
        </p:spPr>
        <p:txBody>
          <a:bodyPr wrap="square" lIns="0" tIns="0" rIns="0" bIns="0" rtlCol="0" anchor="t">
            <a:spAutoFit/>
          </a:bodyPr>
          <a:lstStyle/>
          <a:p>
            <a:pPr algn="ctr">
              <a:lnSpc>
                <a:spcPts val="5412"/>
              </a:lnSpc>
              <a:spcBef>
                <a:spcPct val="0"/>
              </a:spcBef>
            </a:pPr>
            <a:r>
              <a:rPr lang="en-US" sz="5011" dirty="0">
                <a:solidFill>
                  <a:srgbClr val="FFFFFF"/>
                </a:solidFill>
                <a:latin typeface="Black Mango"/>
                <a:ea typeface="Black Mango"/>
                <a:cs typeface="Black Mango"/>
                <a:sym typeface="Black Mango"/>
              </a:rPr>
              <a:t>Wellness Is Not a Cure for Economic Injustice</a:t>
            </a:r>
          </a:p>
        </p:txBody>
      </p:sp>
      <p:sp>
        <p:nvSpPr>
          <p:cNvPr id="4" name="TextBox 4"/>
          <p:cNvSpPr txBox="1"/>
          <p:nvPr/>
        </p:nvSpPr>
        <p:spPr>
          <a:xfrm>
            <a:off x="1028700" y="3642858"/>
            <a:ext cx="16027441" cy="2747009"/>
          </a:xfrm>
          <a:prstGeom prst="rect">
            <a:avLst/>
          </a:prstGeom>
        </p:spPr>
        <p:txBody>
          <a:bodyPr lIns="0" tIns="0" rIns="0" bIns="0" rtlCol="0" anchor="t">
            <a:spAutoFit/>
          </a:bodyPr>
          <a:lstStyle/>
          <a:p>
            <a:pPr marL="863591" lvl="1" indent="-431796" algn="l">
              <a:lnSpc>
                <a:spcPts val="4319"/>
              </a:lnSpc>
              <a:buFont typeface="Arial"/>
              <a:buChar char="•"/>
            </a:pPr>
            <a:r>
              <a:rPr lang="en-US" sz="3999">
                <a:solidFill>
                  <a:srgbClr val="FFFFFF"/>
                </a:solidFill>
                <a:latin typeface="Glacial Indifference"/>
                <a:ea typeface="Glacial Indifference"/>
                <a:cs typeface="Glacial Indifference"/>
                <a:sym typeface="Glacial Indifference"/>
              </a:rPr>
              <a:t>“Woo-sah” culture—deep breathing, affirmations, and sage—won’t pay rent, secure childcare, or erase debt.</a:t>
            </a:r>
          </a:p>
          <a:p>
            <a:pPr marL="863591" lvl="1" indent="-431796" algn="l">
              <a:lnSpc>
                <a:spcPts val="4319"/>
              </a:lnSpc>
              <a:buFont typeface="Arial"/>
              <a:buChar char="•"/>
            </a:pPr>
            <a:r>
              <a:rPr lang="en-US" sz="3999">
                <a:solidFill>
                  <a:srgbClr val="FFFFFF"/>
                </a:solidFill>
                <a:latin typeface="Glacial Indifference"/>
                <a:ea typeface="Glacial Indifference"/>
                <a:cs typeface="Glacial Indifference"/>
                <a:sym typeface="Glacial Indifference"/>
              </a:rPr>
              <a:t>Poverty is violence. Underfunded schools, lack of access to healthcare, housing insecurity—these are not mindset issues. They are policy failures.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51600" y="4732712"/>
            <a:ext cx="19557239" cy="6283880"/>
            <a:chOff x="0" y="0"/>
            <a:chExt cx="5150878" cy="1655014"/>
          </a:xfrm>
        </p:grpSpPr>
        <p:sp>
          <p:nvSpPr>
            <p:cNvPr id="4" name="Freeform 4"/>
            <p:cNvSpPr/>
            <p:nvPr/>
          </p:nvSpPr>
          <p:spPr>
            <a:xfrm>
              <a:off x="0" y="0"/>
              <a:ext cx="5150878" cy="1655014"/>
            </a:xfrm>
            <a:custGeom>
              <a:avLst/>
              <a:gdLst/>
              <a:ahLst/>
              <a:cxnLst/>
              <a:rect l="l" t="t" r="r" b="b"/>
              <a:pathLst>
                <a:path w="5150878" h="1655014">
                  <a:moveTo>
                    <a:pt x="20189" y="0"/>
                  </a:moveTo>
                  <a:lnTo>
                    <a:pt x="5130689" y="0"/>
                  </a:lnTo>
                  <a:cubicBezTo>
                    <a:pt x="5136043" y="0"/>
                    <a:pt x="5141178" y="2127"/>
                    <a:pt x="5144965" y="5913"/>
                  </a:cubicBezTo>
                  <a:cubicBezTo>
                    <a:pt x="5148751" y="9699"/>
                    <a:pt x="5150878" y="14834"/>
                    <a:pt x="5150878" y="20189"/>
                  </a:cubicBezTo>
                  <a:lnTo>
                    <a:pt x="5150878" y="1634825"/>
                  </a:lnTo>
                  <a:cubicBezTo>
                    <a:pt x="5150878" y="1640179"/>
                    <a:pt x="5148751" y="1645314"/>
                    <a:pt x="5144965" y="1649101"/>
                  </a:cubicBezTo>
                  <a:cubicBezTo>
                    <a:pt x="5141178" y="1652887"/>
                    <a:pt x="5136043" y="1655014"/>
                    <a:pt x="5130689" y="1655014"/>
                  </a:cubicBezTo>
                  <a:lnTo>
                    <a:pt x="20189" y="1655014"/>
                  </a:lnTo>
                  <a:cubicBezTo>
                    <a:pt x="14834" y="1655014"/>
                    <a:pt x="9699" y="1652887"/>
                    <a:pt x="5913" y="1649101"/>
                  </a:cubicBezTo>
                  <a:cubicBezTo>
                    <a:pt x="2127" y="1645314"/>
                    <a:pt x="0" y="1640179"/>
                    <a:pt x="0" y="1634825"/>
                  </a:cubicBezTo>
                  <a:lnTo>
                    <a:pt x="0" y="20189"/>
                  </a:lnTo>
                  <a:cubicBezTo>
                    <a:pt x="0" y="14834"/>
                    <a:pt x="2127" y="9699"/>
                    <a:pt x="5913" y="5913"/>
                  </a:cubicBezTo>
                  <a:cubicBezTo>
                    <a:pt x="9699" y="2127"/>
                    <a:pt x="14834" y="0"/>
                    <a:pt x="20189" y="0"/>
                  </a:cubicBezTo>
                  <a:close/>
                </a:path>
              </a:pathLst>
            </a:custGeom>
            <a:solidFill>
              <a:srgbClr val="FFFFFF"/>
            </a:solidFill>
          </p:spPr>
          <p:txBody>
            <a:bodyPr/>
            <a:lstStyle/>
            <a:p>
              <a:endParaRPr lang="en-US"/>
            </a:p>
          </p:txBody>
        </p:sp>
        <p:sp>
          <p:nvSpPr>
            <p:cNvPr id="5" name="TextBox 5"/>
            <p:cNvSpPr txBox="1"/>
            <p:nvPr/>
          </p:nvSpPr>
          <p:spPr>
            <a:xfrm>
              <a:off x="0" y="-19050"/>
              <a:ext cx="5150878" cy="1674064"/>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rot="-10800000">
            <a:off x="2788580" y="5312786"/>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3">
              <a:alphaModFix amt="72000"/>
            </a:blip>
            <a:stretch>
              <a:fillRect b="-208633"/>
            </a:stretch>
          </a:blipFill>
        </p:spPr>
        <p:txBody>
          <a:bodyPr/>
          <a:lstStyle/>
          <a:p>
            <a:endParaRPr lang="en-US"/>
          </a:p>
        </p:txBody>
      </p:sp>
      <p:grpSp>
        <p:nvGrpSpPr>
          <p:cNvPr id="7" name="Group 7"/>
          <p:cNvGrpSpPr/>
          <p:nvPr/>
        </p:nvGrpSpPr>
        <p:grpSpPr>
          <a:xfrm>
            <a:off x="2788580" y="1515026"/>
            <a:ext cx="12731346" cy="4132608"/>
            <a:chOff x="0" y="0"/>
            <a:chExt cx="3353112" cy="1088424"/>
          </a:xfrm>
        </p:grpSpPr>
        <p:sp>
          <p:nvSpPr>
            <p:cNvPr id="8" name="Freeform 8"/>
            <p:cNvSpPr/>
            <p:nvPr/>
          </p:nvSpPr>
          <p:spPr>
            <a:xfrm>
              <a:off x="0" y="0"/>
              <a:ext cx="3353112" cy="1088423"/>
            </a:xfrm>
            <a:custGeom>
              <a:avLst/>
              <a:gdLst/>
              <a:ahLst/>
              <a:cxnLst/>
              <a:rect l="l" t="t" r="r" b="b"/>
              <a:pathLst>
                <a:path w="3353112" h="1088423">
                  <a:moveTo>
                    <a:pt x="15202" y="0"/>
                  </a:moveTo>
                  <a:lnTo>
                    <a:pt x="3337909" y="0"/>
                  </a:lnTo>
                  <a:cubicBezTo>
                    <a:pt x="3341941" y="0"/>
                    <a:pt x="3345808" y="1602"/>
                    <a:pt x="3348659" y="4453"/>
                  </a:cubicBezTo>
                  <a:cubicBezTo>
                    <a:pt x="3351510" y="7304"/>
                    <a:pt x="3353112" y="11171"/>
                    <a:pt x="3353112" y="15202"/>
                  </a:cubicBezTo>
                  <a:lnTo>
                    <a:pt x="3353112" y="1073221"/>
                  </a:lnTo>
                  <a:cubicBezTo>
                    <a:pt x="3353112" y="1077253"/>
                    <a:pt x="3351510" y="1081120"/>
                    <a:pt x="3348659" y="1083971"/>
                  </a:cubicBezTo>
                  <a:cubicBezTo>
                    <a:pt x="3345808" y="1086822"/>
                    <a:pt x="3341941" y="1088423"/>
                    <a:pt x="3337909" y="1088423"/>
                  </a:cubicBezTo>
                  <a:lnTo>
                    <a:pt x="15202" y="1088423"/>
                  </a:lnTo>
                  <a:cubicBezTo>
                    <a:pt x="11171" y="1088423"/>
                    <a:pt x="7304" y="1086822"/>
                    <a:pt x="4453" y="1083971"/>
                  </a:cubicBezTo>
                  <a:cubicBezTo>
                    <a:pt x="1602" y="1081120"/>
                    <a:pt x="0" y="1077253"/>
                    <a:pt x="0" y="1073221"/>
                  </a:cubicBezTo>
                  <a:lnTo>
                    <a:pt x="0" y="15202"/>
                  </a:lnTo>
                  <a:cubicBezTo>
                    <a:pt x="0" y="11171"/>
                    <a:pt x="1602" y="7304"/>
                    <a:pt x="4453" y="4453"/>
                  </a:cubicBezTo>
                  <a:cubicBezTo>
                    <a:pt x="7304" y="1602"/>
                    <a:pt x="11171" y="0"/>
                    <a:pt x="15202" y="0"/>
                  </a:cubicBezTo>
                  <a:close/>
                </a:path>
              </a:pathLst>
            </a:custGeom>
            <a:solidFill>
              <a:srgbClr val="67B235"/>
            </a:solidFill>
            <a:ln cap="rnd">
              <a:noFill/>
              <a:prstDash val="solid"/>
              <a:round/>
            </a:ln>
          </p:spPr>
          <p:txBody>
            <a:bodyPr/>
            <a:lstStyle/>
            <a:p>
              <a:endParaRPr lang="en-US"/>
            </a:p>
          </p:txBody>
        </p:sp>
        <p:sp>
          <p:nvSpPr>
            <p:cNvPr id="9" name="TextBox 9"/>
            <p:cNvSpPr txBox="1"/>
            <p:nvPr/>
          </p:nvSpPr>
          <p:spPr>
            <a:xfrm>
              <a:off x="0" y="-19050"/>
              <a:ext cx="3353112" cy="110747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2809086" y="2668073"/>
            <a:ext cx="12710840" cy="1950338"/>
          </a:xfrm>
          <a:prstGeom prst="rect">
            <a:avLst/>
          </a:prstGeom>
        </p:spPr>
        <p:txBody>
          <a:bodyPr lIns="0" tIns="0" rIns="0" bIns="0" rtlCol="0" anchor="t">
            <a:spAutoFit/>
          </a:bodyPr>
          <a:lstStyle/>
          <a:p>
            <a:pPr marL="0" lvl="0" indent="0" algn="ctr">
              <a:lnSpc>
                <a:spcPts val="7547"/>
              </a:lnSpc>
            </a:pPr>
            <a:r>
              <a:rPr lang="en-US" sz="7399" b="1" spc="-147">
                <a:solidFill>
                  <a:srgbClr val="FDFBFB"/>
                </a:solidFill>
                <a:latin typeface="Open Sauce Bold"/>
                <a:ea typeface="Open Sauce Bold"/>
                <a:cs typeface="Open Sauce Bold"/>
                <a:sym typeface="Open Sauce Bold"/>
              </a:rPr>
              <a:t>Recognizing &amp; Preventing Compassion Fatigue</a:t>
            </a:r>
          </a:p>
        </p:txBody>
      </p:sp>
      <p:sp>
        <p:nvSpPr>
          <p:cNvPr id="11" name="TextBox 11"/>
          <p:cNvSpPr txBox="1"/>
          <p:nvPr/>
        </p:nvSpPr>
        <p:spPr>
          <a:xfrm>
            <a:off x="7152936" y="6755699"/>
            <a:ext cx="4023141" cy="339692"/>
          </a:xfrm>
          <a:prstGeom prst="rect">
            <a:avLst/>
          </a:prstGeom>
        </p:spPr>
        <p:txBody>
          <a:bodyPr lIns="0" tIns="0" rIns="0" bIns="0" rtlCol="0" anchor="t">
            <a:spAutoFit/>
          </a:bodyPr>
          <a:lstStyle/>
          <a:p>
            <a:pPr algn="ctr">
              <a:lnSpc>
                <a:spcPts val="2800"/>
              </a:lnSpc>
            </a:pPr>
            <a:r>
              <a:rPr lang="en-US" sz="2000" b="1">
                <a:solidFill>
                  <a:srgbClr val="82BF58"/>
                </a:solidFill>
                <a:latin typeface="Montserrat Bold"/>
                <a:ea typeface="Montserrat Bold"/>
                <a:cs typeface="Montserrat Bold"/>
                <a:sym typeface="Montserrat Bold"/>
              </a:rPr>
              <a:t>SESSION SPONSORED BY</a:t>
            </a:r>
          </a:p>
        </p:txBody>
      </p:sp>
      <p:grpSp>
        <p:nvGrpSpPr>
          <p:cNvPr id="12" name="Group 12"/>
          <p:cNvGrpSpPr/>
          <p:nvPr/>
        </p:nvGrpSpPr>
        <p:grpSpPr>
          <a:xfrm>
            <a:off x="16389701" y="9324975"/>
            <a:ext cx="1279644" cy="327444"/>
            <a:chOff x="0" y="0"/>
            <a:chExt cx="1706192" cy="436592"/>
          </a:xfrm>
        </p:grpSpPr>
        <p:grpSp>
          <p:nvGrpSpPr>
            <p:cNvPr id="13" name="Group 13"/>
            <p:cNvGrpSpPr/>
            <p:nvPr/>
          </p:nvGrpSpPr>
          <p:grpSpPr>
            <a:xfrm>
              <a:off x="1269600" y="0"/>
              <a:ext cx="436592" cy="43659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15" name="TextBox 1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6" name="Group 16"/>
            <p:cNvGrpSpPr/>
            <p:nvPr/>
          </p:nvGrpSpPr>
          <p:grpSpPr>
            <a:xfrm>
              <a:off x="648514" y="0"/>
              <a:ext cx="436592" cy="43659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18" name="TextBox 18"/>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9" name="Group 19"/>
            <p:cNvGrpSpPr/>
            <p:nvPr/>
          </p:nvGrpSpPr>
          <p:grpSpPr>
            <a:xfrm>
              <a:off x="0" y="0"/>
              <a:ext cx="436592" cy="43659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1" name="TextBox 2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22" name="TextBox 22"/>
          <p:cNvSpPr txBox="1"/>
          <p:nvPr/>
        </p:nvSpPr>
        <p:spPr>
          <a:xfrm>
            <a:off x="2788580" y="4627937"/>
            <a:ext cx="12710840" cy="863633"/>
          </a:xfrm>
          <a:prstGeom prst="rect">
            <a:avLst/>
          </a:prstGeom>
        </p:spPr>
        <p:txBody>
          <a:bodyPr lIns="0" tIns="0" rIns="0" bIns="0" rtlCol="0" anchor="t">
            <a:spAutoFit/>
          </a:bodyPr>
          <a:lstStyle/>
          <a:p>
            <a:pPr marL="0" lvl="0" indent="0" algn="ctr">
              <a:lnSpc>
                <a:spcPts val="7000"/>
              </a:lnSpc>
              <a:spcBef>
                <a:spcPct val="0"/>
              </a:spcBef>
            </a:pPr>
            <a:r>
              <a:rPr lang="en-US" sz="5000" spc="-100">
                <a:solidFill>
                  <a:srgbClr val="FDFBFB"/>
                </a:solidFill>
                <a:latin typeface="Open Sauce"/>
                <a:ea typeface="Open Sauce"/>
                <a:cs typeface="Open Sauce"/>
                <a:sym typeface="Open Sauce"/>
              </a:rPr>
              <a:t>Rachel Johnson, MSW, LMFT</a:t>
            </a:r>
          </a:p>
        </p:txBody>
      </p:sp>
      <p:sp>
        <p:nvSpPr>
          <p:cNvPr id="23" name="Freeform 23"/>
          <p:cNvSpPr/>
          <p:nvPr/>
        </p:nvSpPr>
        <p:spPr>
          <a:xfrm>
            <a:off x="375750" y="1658164"/>
            <a:ext cx="1947001" cy="603570"/>
          </a:xfrm>
          <a:custGeom>
            <a:avLst/>
            <a:gdLst/>
            <a:ahLst/>
            <a:cxnLst/>
            <a:rect l="l" t="t" r="r" b="b"/>
            <a:pathLst>
              <a:path w="1947001" h="603570">
                <a:moveTo>
                  <a:pt x="0" y="0"/>
                </a:moveTo>
                <a:lnTo>
                  <a:pt x="1947001" y="0"/>
                </a:lnTo>
                <a:lnTo>
                  <a:pt x="1947001" y="603570"/>
                </a:lnTo>
                <a:lnTo>
                  <a:pt x="0" y="603570"/>
                </a:lnTo>
                <a:lnTo>
                  <a:pt x="0" y="0"/>
                </a:lnTo>
                <a:close/>
              </a:path>
            </a:pathLst>
          </a:custGeom>
          <a:blipFill>
            <a:blip r:embed="rId4"/>
            <a:stretch>
              <a:fillRect/>
            </a:stretch>
          </a:blipFill>
        </p:spPr>
        <p:txBody>
          <a:bodyPr/>
          <a:lstStyle/>
          <a:p>
            <a:endParaRPr lang="en-US"/>
          </a:p>
        </p:txBody>
      </p:sp>
      <p:sp>
        <p:nvSpPr>
          <p:cNvPr id="24" name="TextBox 24"/>
          <p:cNvSpPr txBox="1"/>
          <p:nvPr/>
        </p:nvSpPr>
        <p:spPr>
          <a:xfrm rot="-5400000">
            <a:off x="-3128" y="401964"/>
            <a:ext cx="1206454" cy="711028"/>
          </a:xfrm>
          <a:prstGeom prst="rect">
            <a:avLst/>
          </a:prstGeom>
        </p:spPr>
        <p:txBody>
          <a:bodyPr lIns="0" tIns="0" rIns="0" bIns="0" rtlCol="0" anchor="t">
            <a:spAutoFit/>
          </a:bodyPr>
          <a:lstStyle/>
          <a:p>
            <a:pPr algn="ctr">
              <a:lnSpc>
                <a:spcPts val="6263"/>
              </a:lnSpc>
            </a:pPr>
            <a:r>
              <a:rPr lang="en-US" sz="3600" b="1" spc="210" dirty="0">
                <a:solidFill>
                  <a:srgbClr val="82BF58"/>
                </a:solidFill>
                <a:latin typeface="Antonio Ultra-Bold"/>
                <a:ea typeface="Antonio Ultra-Bold"/>
                <a:cs typeface="Antonio Ultra-Bold"/>
                <a:sym typeface="Antonio Ultra-Bold"/>
              </a:rPr>
              <a:t>2025</a:t>
            </a:r>
          </a:p>
        </p:txBody>
      </p:sp>
      <p:sp>
        <p:nvSpPr>
          <p:cNvPr id="25" name="TextBox 25"/>
          <p:cNvSpPr txBox="1"/>
          <p:nvPr/>
        </p:nvSpPr>
        <p:spPr>
          <a:xfrm>
            <a:off x="979130" y="467456"/>
            <a:ext cx="1438349" cy="910218"/>
          </a:xfrm>
          <a:prstGeom prst="rect">
            <a:avLst/>
          </a:prstGeom>
        </p:spPr>
        <p:txBody>
          <a:bodyPr lIns="0" tIns="0" rIns="0" bIns="0" rtlCol="0" anchor="t">
            <a:spAutoFit/>
          </a:bodyPr>
          <a:lstStyle/>
          <a:p>
            <a:pPr algn="just">
              <a:lnSpc>
                <a:spcPts val="2358"/>
              </a:lnSpc>
            </a:pPr>
            <a:r>
              <a:rPr lang="en-US" sz="2482" b="1" dirty="0">
                <a:solidFill>
                  <a:srgbClr val="FFFFFF"/>
                </a:solidFill>
                <a:latin typeface="Libre Franklin Bold"/>
                <a:ea typeface="Libre Franklin Bold"/>
                <a:cs typeface="Libre Franklin Bold"/>
                <a:sym typeface="Libre Franklin Bold"/>
              </a:rPr>
              <a:t>MENTAL </a:t>
            </a:r>
          </a:p>
          <a:p>
            <a:pPr algn="just">
              <a:lnSpc>
                <a:spcPts val="2358"/>
              </a:lnSpc>
            </a:pPr>
            <a:r>
              <a:rPr lang="en-US" sz="2482" b="1" dirty="0">
                <a:solidFill>
                  <a:srgbClr val="FFFFFF"/>
                </a:solidFill>
                <a:latin typeface="Libre Franklin Bold"/>
                <a:ea typeface="Libre Franklin Bold"/>
                <a:cs typeface="Libre Franklin Bold"/>
                <a:sym typeface="Libre Franklin Bold"/>
              </a:rPr>
              <a:t>HEALTH</a:t>
            </a:r>
          </a:p>
          <a:p>
            <a:pPr algn="just">
              <a:lnSpc>
                <a:spcPts val="2358"/>
              </a:lnSpc>
            </a:pPr>
            <a:r>
              <a:rPr lang="en-US" sz="2482" b="1" dirty="0">
                <a:solidFill>
                  <a:srgbClr val="FFFFFF"/>
                </a:solidFill>
                <a:latin typeface="Libre Franklin Bold"/>
                <a:ea typeface="Libre Franklin Bold"/>
                <a:cs typeface="Libre Franklin Bold"/>
                <a:sym typeface="Libre Franklin Bold"/>
              </a:rPr>
              <a:t>SUMMIT</a:t>
            </a:r>
          </a:p>
        </p:txBody>
      </p:sp>
      <p:sp>
        <p:nvSpPr>
          <p:cNvPr id="26" name="TextBox 26"/>
          <p:cNvSpPr txBox="1"/>
          <p:nvPr/>
        </p:nvSpPr>
        <p:spPr>
          <a:xfrm>
            <a:off x="979130" y="201876"/>
            <a:ext cx="1457071" cy="208430"/>
          </a:xfrm>
          <a:prstGeom prst="rect">
            <a:avLst/>
          </a:prstGeom>
        </p:spPr>
        <p:txBody>
          <a:bodyPr lIns="0" tIns="0" rIns="0" bIns="0" rtlCol="0" anchor="t">
            <a:spAutoFit/>
          </a:bodyPr>
          <a:lstStyle/>
          <a:p>
            <a:pPr algn="l">
              <a:lnSpc>
                <a:spcPts val="1676"/>
              </a:lnSpc>
            </a:pPr>
            <a:r>
              <a:rPr lang="en-US" sz="1764" b="1">
                <a:solidFill>
                  <a:srgbClr val="FEFEFE"/>
                </a:solidFill>
                <a:latin typeface="Libre Franklin Bold"/>
                <a:ea typeface="Libre Franklin Bold"/>
                <a:cs typeface="Libre Franklin Bold"/>
                <a:sym typeface="Libre Franklin Bold"/>
              </a:rPr>
              <a:t>CNY YOUTH </a:t>
            </a:r>
          </a:p>
        </p:txBody>
      </p:sp>
      <p:sp>
        <p:nvSpPr>
          <p:cNvPr id="27" name="TextBox 27"/>
          <p:cNvSpPr txBox="1"/>
          <p:nvPr/>
        </p:nvSpPr>
        <p:spPr>
          <a:xfrm>
            <a:off x="297268" y="1495976"/>
            <a:ext cx="845278" cy="115426"/>
          </a:xfrm>
          <a:prstGeom prst="rect">
            <a:avLst/>
          </a:prstGeom>
        </p:spPr>
        <p:txBody>
          <a:bodyPr lIns="0" tIns="0" rIns="0" bIns="0" rtlCol="0" anchor="t">
            <a:spAutoFit/>
          </a:bodyPr>
          <a:lstStyle/>
          <a:p>
            <a:pPr algn="just">
              <a:lnSpc>
                <a:spcPts val="907"/>
              </a:lnSpc>
            </a:pPr>
            <a:r>
              <a:rPr lang="en-US" sz="647" b="1">
                <a:solidFill>
                  <a:srgbClr val="82BF58"/>
                </a:solidFill>
                <a:latin typeface="Montserrat Bold"/>
                <a:ea typeface="Montserrat Bold"/>
                <a:cs typeface="Montserrat Bold"/>
                <a:sym typeface="Montserrat Bold"/>
              </a:rPr>
              <a:t>PRESENTED BY</a:t>
            </a:r>
          </a:p>
        </p:txBody>
      </p:sp>
      <p:sp>
        <p:nvSpPr>
          <p:cNvPr id="28" name="TextBox 28"/>
          <p:cNvSpPr txBox="1"/>
          <p:nvPr/>
        </p:nvSpPr>
        <p:spPr>
          <a:xfrm>
            <a:off x="2604895" y="1858415"/>
            <a:ext cx="12710840" cy="685833"/>
          </a:xfrm>
          <a:prstGeom prst="rect">
            <a:avLst/>
          </a:prstGeom>
        </p:spPr>
        <p:txBody>
          <a:bodyPr lIns="0" tIns="0" rIns="0" bIns="0" rtlCol="0" anchor="t">
            <a:spAutoFit/>
          </a:bodyPr>
          <a:lstStyle/>
          <a:p>
            <a:pPr marL="0" lvl="0" indent="0" algn="ctr">
              <a:lnSpc>
                <a:spcPts val="5100"/>
              </a:lnSpc>
            </a:pPr>
            <a:r>
              <a:rPr lang="en-US" sz="5000" b="1" spc="-100">
                <a:solidFill>
                  <a:srgbClr val="FDFBFB"/>
                </a:solidFill>
                <a:latin typeface="Open Sauce Bold"/>
                <a:ea typeface="Open Sauce Bold"/>
                <a:cs typeface="Open Sauce Bold"/>
                <a:sym typeface="Open Sauce Bold"/>
              </a:rPr>
              <a:t>From Burnout to Balance</a:t>
            </a:r>
          </a:p>
        </p:txBody>
      </p:sp>
      <p:sp>
        <p:nvSpPr>
          <p:cNvPr id="29" name="Freeform 29"/>
          <p:cNvSpPr/>
          <p:nvPr/>
        </p:nvSpPr>
        <p:spPr>
          <a:xfrm>
            <a:off x="6332341" y="7095391"/>
            <a:ext cx="5623318" cy="2896009"/>
          </a:xfrm>
          <a:custGeom>
            <a:avLst/>
            <a:gdLst/>
            <a:ahLst/>
            <a:cxnLst/>
            <a:rect l="l" t="t" r="r" b="b"/>
            <a:pathLst>
              <a:path w="5623318" h="2896009">
                <a:moveTo>
                  <a:pt x="0" y="0"/>
                </a:moveTo>
                <a:lnTo>
                  <a:pt x="5623318" y="0"/>
                </a:lnTo>
                <a:lnTo>
                  <a:pt x="5623318" y="2896009"/>
                </a:lnTo>
                <a:lnTo>
                  <a:pt x="0" y="2896009"/>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4648200" y="4219593"/>
            <a:ext cx="9351352" cy="923907"/>
          </a:xfrm>
          <a:prstGeom prst="rect">
            <a:avLst/>
          </a:prstGeom>
        </p:spPr>
        <p:txBody>
          <a:bodyPr wrap="square" lIns="0" tIns="0" rIns="0" bIns="0" rtlCol="0" anchor="t">
            <a:spAutoFit/>
          </a:bodyPr>
          <a:lstStyle/>
          <a:p>
            <a:pPr algn="ctr">
              <a:lnSpc>
                <a:spcPts val="7037"/>
              </a:lnSpc>
              <a:spcBef>
                <a:spcPct val="0"/>
              </a:spcBef>
            </a:pPr>
            <a:r>
              <a:rPr lang="en-US" sz="6516" dirty="0">
                <a:solidFill>
                  <a:srgbClr val="FFFFFF"/>
                </a:solidFill>
                <a:latin typeface="Black Mango"/>
                <a:ea typeface="Black Mango"/>
                <a:cs typeface="Black Mango"/>
                <a:sym typeface="Black Mango"/>
              </a:rPr>
              <a:t>so what </a:t>
            </a:r>
            <a:r>
              <a:rPr lang="en-US" sz="6516" b="1" dirty="0">
                <a:solidFill>
                  <a:srgbClr val="FFFFFF"/>
                </a:solidFill>
                <a:latin typeface="Black Mango Bold"/>
                <a:ea typeface="Black Mango Bold"/>
                <a:cs typeface="Black Mango Bold"/>
                <a:sym typeface="Black Mango Bold"/>
              </a:rPr>
              <a:t>can</a:t>
            </a:r>
            <a:r>
              <a:rPr lang="en-US" sz="6516" dirty="0">
                <a:solidFill>
                  <a:srgbClr val="FFFFFF"/>
                </a:solidFill>
                <a:latin typeface="Black Mango"/>
                <a:ea typeface="Black Mango"/>
                <a:cs typeface="Black Mango"/>
                <a:sym typeface="Black Mango"/>
              </a:rPr>
              <a:t> we do?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178851" y="1849856"/>
            <a:ext cx="18109149" cy="6233487"/>
          </a:xfrm>
          <a:prstGeom prst="rect">
            <a:avLst/>
          </a:prstGeom>
        </p:spPr>
        <p:txBody>
          <a:bodyPr lIns="0" tIns="0" rIns="0" bIns="0" rtlCol="0" anchor="t">
            <a:spAutoFit/>
          </a:bodyPr>
          <a:lstStyle/>
          <a:p>
            <a:pPr marL="855427" lvl="1" indent="-427714" algn="l">
              <a:lnSpc>
                <a:spcPts val="5547"/>
              </a:lnSpc>
              <a:buFont typeface="Arial"/>
              <a:buChar char="•"/>
            </a:pPr>
            <a:r>
              <a:rPr lang="en-US" sz="3962" dirty="0">
                <a:solidFill>
                  <a:srgbClr val="000000"/>
                </a:solidFill>
                <a:latin typeface="Cormorant Garamond"/>
                <a:ea typeface="Cormorant Garamond"/>
                <a:cs typeface="Cormorant Garamond"/>
                <a:sym typeface="Cormorant Garamond"/>
              </a:rPr>
              <a:t>Use healing practices as tools for </a:t>
            </a:r>
            <a:r>
              <a:rPr lang="en-US" sz="3962" b="1" dirty="0">
                <a:solidFill>
                  <a:srgbClr val="000000"/>
                </a:solidFill>
                <a:latin typeface="Cormorant Garamond Bold"/>
                <a:ea typeface="Cormorant Garamond Bold"/>
                <a:cs typeface="Cormorant Garamond Bold"/>
                <a:sym typeface="Cormorant Garamond Bold"/>
              </a:rPr>
              <a:t>survival</a:t>
            </a:r>
            <a:r>
              <a:rPr lang="en-US" sz="3962" dirty="0">
                <a:solidFill>
                  <a:srgbClr val="000000"/>
                </a:solidFill>
                <a:latin typeface="Cormorant Garamond"/>
                <a:ea typeface="Cormorant Garamond"/>
                <a:cs typeface="Cormorant Garamond"/>
                <a:sym typeface="Cormorant Garamond"/>
              </a:rPr>
              <a:t>, not solutions for injustice. </a:t>
            </a:r>
          </a:p>
          <a:p>
            <a:pPr algn="l">
              <a:lnSpc>
                <a:spcPts val="5547"/>
              </a:lnSpc>
            </a:pPr>
            <a:r>
              <a:rPr lang="en-US" sz="3962" dirty="0">
                <a:solidFill>
                  <a:srgbClr val="000000"/>
                </a:solidFill>
                <a:latin typeface="Cormorant Garamond"/>
                <a:ea typeface="Cormorant Garamond"/>
                <a:cs typeface="Cormorant Garamond"/>
                <a:sym typeface="Cormorant Garamond"/>
              </a:rPr>
              <a:t>They help us </a:t>
            </a:r>
            <a:r>
              <a:rPr lang="en-US" sz="3962" u="sng" dirty="0">
                <a:solidFill>
                  <a:srgbClr val="000000"/>
                </a:solidFill>
                <a:latin typeface="Cormorant Garamond"/>
                <a:ea typeface="Cormorant Garamond"/>
                <a:cs typeface="Cormorant Garamond"/>
                <a:sym typeface="Cormorant Garamond"/>
              </a:rPr>
              <a:t>stay grounded</a:t>
            </a:r>
            <a:r>
              <a:rPr lang="en-US" sz="3962" dirty="0">
                <a:solidFill>
                  <a:srgbClr val="000000"/>
                </a:solidFill>
                <a:latin typeface="Cormorant Garamond"/>
                <a:ea typeface="Cormorant Garamond"/>
                <a:cs typeface="Cormorant Garamond"/>
                <a:sym typeface="Cormorant Garamond"/>
              </a:rPr>
              <a:t>, but they are not the end goal.</a:t>
            </a:r>
          </a:p>
          <a:p>
            <a:pPr algn="l">
              <a:lnSpc>
                <a:spcPts val="5547"/>
              </a:lnSpc>
            </a:pPr>
            <a:endParaRPr lang="en-US" sz="3962" dirty="0">
              <a:solidFill>
                <a:srgbClr val="000000"/>
              </a:solidFill>
              <a:latin typeface="Cormorant Garamond"/>
              <a:ea typeface="Cormorant Garamond"/>
              <a:cs typeface="Cormorant Garamond"/>
              <a:sym typeface="Cormorant Garamond"/>
            </a:endParaRPr>
          </a:p>
          <a:p>
            <a:pPr marL="855427" lvl="1" indent="-427714" algn="l">
              <a:lnSpc>
                <a:spcPts val="5547"/>
              </a:lnSpc>
              <a:buFont typeface="Arial"/>
              <a:buChar char="•"/>
            </a:pPr>
            <a:r>
              <a:rPr lang="en-US" sz="3962" dirty="0">
                <a:solidFill>
                  <a:srgbClr val="000000"/>
                </a:solidFill>
                <a:latin typeface="Cormorant Garamond"/>
                <a:ea typeface="Cormorant Garamond"/>
                <a:cs typeface="Cormorant Garamond"/>
                <a:sym typeface="Cormorant Garamond"/>
              </a:rPr>
              <a:t>Balance personal healing with systemic analysis. </a:t>
            </a:r>
          </a:p>
          <a:p>
            <a:pPr algn="l">
              <a:lnSpc>
                <a:spcPts val="5547"/>
              </a:lnSpc>
            </a:pPr>
            <a:r>
              <a:rPr lang="en-US" sz="3962" dirty="0">
                <a:solidFill>
                  <a:srgbClr val="000000"/>
                </a:solidFill>
                <a:latin typeface="Cormorant Garamond"/>
                <a:ea typeface="Cormorant Garamond"/>
                <a:cs typeface="Cormorant Garamond"/>
                <a:sym typeface="Cormorant Garamond"/>
              </a:rPr>
              <a:t>Ask: What do I need to feel well? And what needs to change in the system so my community can thrive?</a:t>
            </a:r>
          </a:p>
          <a:p>
            <a:pPr algn="l">
              <a:lnSpc>
                <a:spcPts val="5547"/>
              </a:lnSpc>
            </a:pPr>
            <a:endParaRPr lang="en-US" sz="3962" dirty="0">
              <a:solidFill>
                <a:srgbClr val="000000"/>
              </a:solidFill>
              <a:latin typeface="Cormorant Garamond"/>
              <a:ea typeface="Cormorant Garamond"/>
              <a:cs typeface="Cormorant Garamond"/>
              <a:sym typeface="Cormorant Garamond"/>
            </a:endParaRPr>
          </a:p>
          <a:p>
            <a:pPr marL="855427" lvl="1" indent="-427714" algn="l">
              <a:lnSpc>
                <a:spcPts val="5547"/>
              </a:lnSpc>
              <a:buFont typeface="Arial"/>
              <a:buChar char="•"/>
            </a:pPr>
            <a:r>
              <a:rPr lang="en-US" sz="3962" dirty="0">
                <a:solidFill>
                  <a:srgbClr val="000000"/>
                </a:solidFill>
                <a:latin typeface="Cormorant Garamond"/>
                <a:ea typeface="Cormorant Garamond"/>
                <a:cs typeface="Cormorant Garamond"/>
                <a:sym typeface="Cormorant Garamond"/>
              </a:rPr>
              <a:t>Center collective care and mutual aid. Our wellness is interdependent. </a:t>
            </a:r>
          </a:p>
          <a:p>
            <a:pPr algn="l">
              <a:lnSpc>
                <a:spcPts val="5547"/>
              </a:lnSpc>
            </a:pPr>
            <a:r>
              <a:rPr lang="en-US" sz="3962" dirty="0">
                <a:solidFill>
                  <a:srgbClr val="000000"/>
                </a:solidFill>
                <a:latin typeface="Cormorant Garamond"/>
                <a:ea typeface="Cormorant Garamond"/>
                <a:cs typeface="Cormorant Garamond"/>
                <a:sym typeface="Cormorant Garamond"/>
              </a:rPr>
              <a:t>Liberation work must include rest, reflection, and resource redistribution.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2641979" y="4263461"/>
            <a:ext cx="12750421" cy="887773"/>
          </a:xfrm>
          <a:prstGeom prst="rect">
            <a:avLst/>
          </a:prstGeom>
        </p:spPr>
        <p:txBody>
          <a:bodyPr wrap="square" lIns="0" tIns="0" rIns="0" bIns="0" rtlCol="0" anchor="t">
            <a:spAutoFit/>
          </a:bodyPr>
          <a:lstStyle/>
          <a:p>
            <a:pPr algn="ctr">
              <a:lnSpc>
                <a:spcPts val="7242"/>
              </a:lnSpc>
              <a:spcBef>
                <a:spcPct val="0"/>
              </a:spcBef>
            </a:pPr>
            <a:r>
              <a:rPr lang="en-US" sz="5173" b="1" dirty="0">
                <a:solidFill>
                  <a:srgbClr val="000000"/>
                </a:solidFill>
                <a:latin typeface="Black Mango Bold"/>
                <a:ea typeface="Black Mango Bold"/>
                <a:cs typeface="Black Mango Bold"/>
                <a:sym typeface="Black Mango Bold"/>
              </a:rPr>
              <a:t>“You are not broken. The system 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10974774" y="8402338"/>
            <a:ext cx="6246426" cy="502539"/>
          </a:xfrm>
          <a:prstGeom prst="rect">
            <a:avLst/>
          </a:prstGeom>
        </p:spPr>
        <p:txBody>
          <a:bodyPr wrap="square" lIns="0" tIns="0" rIns="0" bIns="0" rtlCol="0" anchor="t">
            <a:spAutoFit/>
          </a:bodyPr>
          <a:lstStyle/>
          <a:p>
            <a:pPr algn="ctr">
              <a:lnSpc>
                <a:spcPts val="3887"/>
              </a:lnSpc>
              <a:spcBef>
                <a:spcPct val="0"/>
              </a:spcBef>
            </a:pPr>
            <a:r>
              <a:rPr lang="en-US" sz="3599" dirty="0">
                <a:solidFill>
                  <a:srgbClr val="FFF8DD"/>
                </a:solidFill>
                <a:latin typeface="Glacial Indifference"/>
                <a:ea typeface="Glacial Indifference"/>
                <a:cs typeface="Glacial Indifference"/>
                <a:sym typeface="Glacial Indifference"/>
              </a:rPr>
              <a:t>cred: </a:t>
            </a:r>
            <a:r>
              <a:rPr lang="en-US" sz="3599" dirty="0" err="1">
                <a:solidFill>
                  <a:srgbClr val="FFF8DD"/>
                </a:solidFill>
                <a:latin typeface="Glacial Indifference"/>
                <a:ea typeface="Glacial Indifference"/>
                <a:cs typeface="Glacial Indifference"/>
                <a:sym typeface="Glacial Indifference"/>
              </a:rPr>
              <a:t>adrienne</a:t>
            </a:r>
            <a:r>
              <a:rPr lang="en-US" sz="3599" dirty="0">
                <a:solidFill>
                  <a:srgbClr val="FFF8DD"/>
                </a:solidFill>
                <a:latin typeface="Glacial Indifference"/>
                <a:ea typeface="Glacial Indifference"/>
                <a:cs typeface="Glacial Indifference"/>
                <a:sym typeface="Glacial Indifference"/>
              </a:rPr>
              <a:t> </a:t>
            </a:r>
            <a:r>
              <a:rPr lang="en-US" sz="3599" dirty="0" err="1">
                <a:solidFill>
                  <a:srgbClr val="FFF8DD"/>
                </a:solidFill>
                <a:latin typeface="Glacial Indifference"/>
                <a:ea typeface="Glacial Indifference"/>
                <a:cs typeface="Glacial Indifference"/>
                <a:sym typeface="Glacial Indifference"/>
              </a:rPr>
              <a:t>maree</a:t>
            </a:r>
            <a:r>
              <a:rPr lang="en-US" sz="3599" dirty="0">
                <a:solidFill>
                  <a:srgbClr val="FFF8DD"/>
                </a:solidFill>
                <a:latin typeface="Glacial Indifference"/>
                <a:ea typeface="Glacial Indifference"/>
                <a:cs typeface="Glacial Indifference"/>
                <a:sym typeface="Glacial Indifference"/>
              </a:rPr>
              <a:t> brown</a:t>
            </a:r>
          </a:p>
        </p:txBody>
      </p:sp>
      <p:grpSp>
        <p:nvGrpSpPr>
          <p:cNvPr id="4" name="Group 4"/>
          <p:cNvGrpSpPr/>
          <p:nvPr/>
        </p:nvGrpSpPr>
        <p:grpSpPr>
          <a:xfrm>
            <a:off x="2764518" y="2541041"/>
            <a:ext cx="12758965" cy="5204918"/>
            <a:chOff x="0" y="0"/>
            <a:chExt cx="3360386" cy="1370843"/>
          </a:xfrm>
        </p:grpSpPr>
        <p:sp>
          <p:nvSpPr>
            <p:cNvPr id="5" name="Freeform 5"/>
            <p:cNvSpPr/>
            <p:nvPr/>
          </p:nvSpPr>
          <p:spPr>
            <a:xfrm>
              <a:off x="0" y="0"/>
              <a:ext cx="3360386" cy="1370843"/>
            </a:xfrm>
            <a:custGeom>
              <a:avLst/>
              <a:gdLst/>
              <a:ahLst/>
              <a:cxnLst/>
              <a:rect l="l" t="t" r="r" b="b"/>
              <a:pathLst>
                <a:path w="3360386" h="1370843">
                  <a:moveTo>
                    <a:pt x="1680193" y="0"/>
                  </a:moveTo>
                  <a:cubicBezTo>
                    <a:pt x="752248" y="0"/>
                    <a:pt x="0" y="306874"/>
                    <a:pt x="0" y="685421"/>
                  </a:cubicBezTo>
                  <a:cubicBezTo>
                    <a:pt x="0" y="1063969"/>
                    <a:pt x="752248" y="1370843"/>
                    <a:pt x="1680193" y="1370843"/>
                  </a:cubicBezTo>
                  <a:cubicBezTo>
                    <a:pt x="2608138" y="1370843"/>
                    <a:pt x="3360386" y="1063969"/>
                    <a:pt x="3360386" y="685421"/>
                  </a:cubicBezTo>
                  <a:cubicBezTo>
                    <a:pt x="3360386" y="306874"/>
                    <a:pt x="2608138" y="0"/>
                    <a:pt x="1680193" y="0"/>
                  </a:cubicBezTo>
                  <a:close/>
                </a:path>
              </a:pathLst>
            </a:custGeom>
            <a:solidFill>
              <a:srgbClr val="FFF8DD"/>
            </a:solidFill>
          </p:spPr>
          <p:txBody>
            <a:bodyPr/>
            <a:lstStyle/>
            <a:p>
              <a:endParaRPr lang="en-US"/>
            </a:p>
          </p:txBody>
        </p:sp>
        <p:sp>
          <p:nvSpPr>
            <p:cNvPr id="6" name="TextBox 6"/>
            <p:cNvSpPr txBox="1"/>
            <p:nvPr/>
          </p:nvSpPr>
          <p:spPr>
            <a:xfrm>
              <a:off x="315036" y="157091"/>
              <a:ext cx="2730313" cy="1085235"/>
            </a:xfrm>
            <a:prstGeom prst="rect">
              <a:avLst/>
            </a:prstGeom>
          </p:spPr>
          <p:txBody>
            <a:bodyPr lIns="50800" tIns="50800" rIns="50800" bIns="50800" rtlCol="0" anchor="ctr"/>
            <a:lstStyle/>
            <a:p>
              <a:pPr algn="ctr">
                <a:lnSpc>
                  <a:spcPts val="2699"/>
                </a:lnSpc>
              </a:pPr>
              <a:endParaRPr/>
            </a:p>
          </p:txBody>
        </p:sp>
      </p:grpSp>
      <p:grpSp>
        <p:nvGrpSpPr>
          <p:cNvPr id="7" name="Group 7"/>
          <p:cNvGrpSpPr/>
          <p:nvPr/>
        </p:nvGrpSpPr>
        <p:grpSpPr>
          <a:xfrm>
            <a:off x="2925732" y="2242848"/>
            <a:ext cx="12436536" cy="5801305"/>
            <a:chOff x="0" y="0"/>
            <a:chExt cx="3120429" cy="1455595"/>
          </a:xfrm>
        </p:grpSpPr>
        <p:sp>
          <p:nvSpPr>
            <p:cNvPr id="8" name="Freeform 8"/>
            <p:cNvSpPr/>
            <p:nvPr/>
          </p:nvSpPr>
          <p:spPr>
            <a:xfrm>
              <a:off x="0" y="0"/>
              <a:ext cx="3120429" cy="1455595"/>
            </a:xfrm>
            <a:custGeom>
              <a:avLst/>
              <a:gdLst/>
              <a:ahLst/>
              <a:cxnLst/>
              <a:rect l="l" t="t" r="r" b="b"/>
              <a:pathLst>
                <a:path w="3120429" h="1455595">
                  <a:moveTo>
                    <a:pt x="1560215" y="0"/>
                  </a:moveTo>
                  <a:cubicBezTo>
                    <a:pt x="698532" y="0"/>
                    <a:pt x="0" y="325846"/>
                    <a:pt x="0" y="727798"/>
                  </a:cubicBezTo>
                  <a:cubicBezTo>
                    <a:pt x="0" y="1129749"/>
                    <a:pt x="698532" y="1455595"/>
                    <a:pt x="1560215" y="1455595"/>
                  </a:cubicBezTo>
                  <a:cubicBezTo>
                    <a:pt x="2421897" y="1455595"/>
                    <a:pt x="3120429" y="1129749"/>
                    <a:pt x="3120429" y="727798"/>
                  </a:cubicBezTo>
                  <a:cubicBezTo>
                    <a:pt x="3120429" y="325846"/>
                    <a:pt x="2421897" y="0"/>
                    <a:pt x="1560215" y="0"/>
                  </a:cubicBezTo>
                  <a:close/>
                </a:path>
              </a:pathLst>
            </a:custGeom>
            <a:solidFill>
              <a:srgbClr val="000000">
                <a:alpha val="0"/>
              </a:srgbClr>
            </a:solidFill>
            <a:ln w="38100" cap="sq">
              <a:solidFill>
                <a:srgbClr val="FFF8DD"/>
              </a:solidFill>
              <a:prstDash val="sysDot"/>
              <a:miter/>
            </a:ln>
          </p:spPr>
          <p:txBody>
            <a:bodyPr/>
            <a:lstStyle/>
            <a:p>
              <a:endParaRPr lang="en-US"/>
            </a:p>
          </p:txBody>
        </p:sp>
        <p:sp>
          <p:nvSpPr>
            <p:cNvPr id="9" name="TextBox 9"/>
            <p:cNvSpPr txBox="1"/>
            <p:nvPr/>
          </p:nvSpPr>
          <p:spPr>
            <a:xfrm>
              <a:off x="292540" y="165037"/>
              <a:ext cx="2535349" cy="1154096"/>
            </a:xfrm>
            <a:prstGeom prst="rect">
              <a:avLst/>
            </a:prstGeom>
          </p:spPr>
          <p:txBody>
            <a:bodyPr lIns="50800" tIns="50800" rIns="50800" bIns="50800" rtlCol="0" anchor="ctr"/>
            <a:lstStyle/>
            <a:p>
              <a:pPr algn="ctr">
                <a:lnSpc>
                  <a:spcPts val="2699"/>
                </a:lnSpc>
              </a:pPr>
              <a:endParaRPr/>
            </a:p>
          </p:txBody>
        </p:sp>
      </p:grpSp>
      <p:sp>
        <p:nvSpPr>
          <p:cNvPr id="10" name="TextBox 10"/>
          <p:cNvSpPr txBox="1"/>
          <p:nvPr/>
        </p:nvSpPr>
        <p:spPr>
          <a:xfrm>
            <a:off x="3573387" y="4483077"/>
            <a:ext cx="11408422" cy="1562220"/>
          </a:xfrm>
          <a:prstGeom prst="rect">
            <a:avLst/>
          </a:prstGeom>
        </p:spPr>
        <p:txBody>
          <a:bodyPr lIns="0" tIns="0" rIns="0" bIns="0" rtlCol="0" anchor="t">
            <a:spAutoFit/>
          </a:bodyPr>
          <a:lstStyle/>
          <a:p>
            <a:pPr algn="ctr">
              <a:lnSpc>
                <a:spcPts val="6337"/>
              </a:lnSpc>
            </a:pPr>
            <a:r>
              <a:rPr lang="en-US" sz="4282" spc="81">
                <a:solidFill>
                  <a:srgbClr val="0B302A"/>
                </a:solidFill>
                <a:latin typeface="Black Mango"/>
                <a:ea typeface="Black Mango"/>
                <a:cs typeface="Black Mango"/>
                <a:sym typeface="Black Mango"/>
              </a:rPr>
              <a:t>“Tending to your own wounds is part of tending to the world’s wounds.”</a:t>
            </a:r>
          </a:p>
        </p:txBody>
      </p:sp>
      <p:sp>
        <p:nvSpPr>
          <p:cNvPr id="11" name="AutoShape 11"/>
          <p:cNvSpPr/>
          <p:nvPr/>
        </p:nvSpPr>
        <p:spPr>
          <a:xfrm>
            <a:off x="8606264" y="9224962"/>
            <a:ext cx="16230600" cy="0"/>
          </a:xfrm>
          <a:prstGeom prst="line">
            <a:avLst/>
          </a:prstGeom>
          <a:ln w="19050" cap="rnd">
            <a:solidFill>
              <a:srgbClr val="FFF8DD"/>
            </a:solidFill>
            <a:prstDash val="solid"/>
            <a:headEnd type="none" w="sm" len="sm"/>
            <a:tailEnd type="none" w="sm" len="sm"/>
          </a:ln>
        </p:spPr>
        <p:txBody>
          <a:bodyPr/>
          <a:lstStyle/>
          <a:p>
            <a:endParaRPr lang="en-US"/>
          </a:p>
        </p:txBody>
      </p:sp>
      <p:sp>
        <p:nvSpPr>
          <p:cNvPr id="12" name="AutoShape 12"/>
          <p:cNvSpPr/>
          <p:nvPr/>
        </p:nvSpPr>
        <p:spPr>
          <a:xfrm>
            <a:off x="-6548864" y="1169636"/>
            <a:ext cx="16230600" cy="0"/>
          </a:xfrm>
          <a:prstGeom prst="line">
            <a:avLst/>
          </a:prstGeom>
          <a:ln w="19050" cap="rnd">
            <a:solidFill>
              <a:srgbClr val="FFF8DD"/>
            </a:solidFill>
            <a:prstDash val="solid"/>
            <a:headEnd type="none" w="sm" len="sm"/>
            <a:tailEnd type="none" w="sm" len="sm"/>
          </a:ln>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5993899" y="2484004"/>
            <a:ext cx="5122813" cy="801625"/>
          </a:xfrm>
          <a:prstGeom prst="rect">
            <a:avLst/>
          </a:prstGeom>
        </p:spPr>
        <p:txBody>
          <a:bodyPr lIns="0" tIns="0" rIns="0" bIns="0" rtlCol="0" anchor="t">
            <a:spAutoFit/>
          </a:bodyPr>
          <a:lstStyle/>
          <a:p>
            <a:pPr algn="ctr">
              <a:lnSpc>
                <a:spcPts val="6183"/>
              </a:lnSpc>
              <a:spcBef>
                <a:spcPct val="0"/>
              </a:spcBef>
            </a:pPr>
            <a:r>
              <a:rPr lang="en-US" sz="5725" b="1">
                <a:solidFill>
                  <a:srgbClr val="000000"/>
                </a:solidFill>
                <a:latin typeface="Black Mango Bold"/>
                <a:ea typeface="Black Mango Bold"/>
                <a:cs typeface="Black Mango Bold"/>
                <a:sym typeface="Black Mango Bold"/>
              </a:rPr>
              <a:t>hard truth #2</a:t>
            </a:r>
          </a:p>
        </p:txBody>
      </p:sp>
      <p:sp>
        <p:nvSpPr>
          <p:cNvPr id="4" name="TextBox 4"/>
          <p:cNvSpPr txBox="1"/>
          <p:nvPr/>
        </p:nvSpPr>
        <p:spPr>
          <a:xfrm>
            <a:off x="2567883" y="4455177"/>
            <a:ext cx="12539662" cy="801871"/>
          </a:xfrm>
          <a:prstGeom prst="rect">
            <a:avLst/>
          </a:prstGeom>
        </p:spPr>
        <p:txBody>
          <a:bodyPr lIns="0" tIns="0" rIns="0" bIns="0" rtlCol="0" anchor="t">
            <a:spAutoFit/>
          </a:bodyPr>
          <a:lstStyle/>
          <a:p>
            <a:pPr algn="ctr">
              <a:lnSpc>
                <a:spcPts val="6200"/>
              </a:lnSpc>
              <a:spcBef>
                <a:spcPct val="0"/>
              </a:spcBef>
            </a:pPr>
            <a:r>
              <a:rPr lang="en-US" sz="5741" b="1">
                <a:solidFill>
                  <a:srgbClr val="000000"/>
                </a:solidFill>
                <a:latin typeface="Black Mango Bold"/>
                <a:ea typeface="Black Mango Bold"/>
                <a:cs typeface="Black Mango Bold"/>
                <a:sym typeface="Black Mango Bold"/>
              </a:rPr>
              <a:t>your ego is too much in the work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1973911" y="557147"/>
            <a:ext cx="13500419" cy="1552576"/>
          </a:xfrm>
          <a:prstGeom prst="rect">
            <a:avLst/>
          </a:prstGeom>
        </p:spPr>
        <p:txBody>
          <a:bodyPr lIns="0" tIns="0" rIns="0" bIns="0" rtlCol="0" anchor="t">
            <a:spAutoFit/>
          </a:bodyPr>
          <a:lstStyle/>
          <a:p>
            <a:pPr algn="ctr">
              <a:lnSpc>
                <a:spcPts val="6299"/>
              </a:lnSpc>
              <a:spcBef>
                <a:spcPct val="0"/>
              </a:spcBef>
            </a:pPr>
            <a:r>
              <a:rPr lang="en-US" sz="4499" b="1">
                <a:solidFill>
                  <a:srgbClr val="000000"/>
                </a:solidFill>
                <a:latin typeface="Black Mango Bold"/>
                <a:ea typeface="Black Mango Bold"/>
                <a:cs typeface="Black Mango Bold"/>
                <a:sym typeface="Black Mango Bold"/>
              </a:rPr>
              <a:t>Replacing ego and martyrdom in helping work protects our mental health</a:t>
            </a:r>
          </a:p>
        </p:txBody>
      </p:sp>
      <p:sp>
        <p:nvSpPr>
          <p:cNvPr id="4" name="TextBox 4"/>
          <p:cNvSpPr txBox="1"/>
          <p:nvPr/>
        </p:nvSpPr>
        <p:spPr>
          <a:xfrm>
            <a:off x="1028700" y="2622736"/>
            <a:ext cx="15077871" cy="2050559"/>
          </a:xfrm>
          <a:prstGeom prst="rect">
            <a:avLst/>
          </a:prstGeom>
        </p:spPr>
        <p:txBody>
          <a:bodyPr lIns="0" tIns="0" rIns="0" bIns="0" rtlCol="0" anchor="t">
            <a:spAutoFit/>
          </a:bodyPr>
          <a:lstStyle/>
          <a:p>
            <a:pPr algn="l">
              <a:lnSpc>
                <a:spcPts val="4110"/>
              </a:lnSpc>
              <a:spcBef>
                <a:spcPct val="0"/>
              </a:spcBef>
            </a:pPr>
            <a:r>
              <a:rPr lang="en-US" sz="2936" b="1">
                <a:solidFill>
                  <a:srgbClr val="000000"/>
                </a:solidFill>
                <a:latin typeface="Glacial Indifference Bold"/>
                <a:ea typeface="Glacial Indifference Bold"/>
                <a:cs typeface="Glacial Indifference Bold"/>
                <a:sym typeface="Glacial Indifference Bold"/>
              </a:rPr>
              <a:t>Ego Says “I Have to Save Everyone.”</a:t>
            </a:r>
          </a:p>
          <a:p>
            <a:pPr algn="l">
              <a:lnSpc>
                <a:spcPts val="4110"/>
              </a:lnSpc>
              <a:spcBef>
                <a:spcPct val="0"/>
              </a:spcBef>
            </a:pPr>
            <a:r>
              <a:rPr lang="en-US" sz="2936" b="1" i="1">
                <a:solidFill>
                  <a:srgbClr val="000000"/>
                </a:solidFill>
                <a:latin typeface="Glacial Indifference Bold Italics"/>
                <a:ea typeface="Glacial Indifference Bold Italics"/>
                <a:cs typeface="Glacial Indifference Bold Italics"/>
                <a:sym typeface="Glacial Indifference Bold Italics"/>
              </a:rPr>
              <a:t>Healing Says “I Am Part of a Collective.”</a:t>
            </a:r>
          </a:p>
          <a:p>
            <a:pPr algn="l">
              <a:lnSpc>
                <a:spcPts val="4110"/>
              </a:lnSpc>
              <a:spcBef>
                <a:spcPct val="0"/>
              </a:spcBef>
            </a:pPr>
            <a:r>
              <a:rPr lang="en-US" sz="2936" i="1">
                <a:solidFill>
                  <a:srgbClr val="000000"/>
                </a:solidFill>
                <a:latin typeface="Glacial Indifference Italics"/>
                <a:ea typeface="Glacial Indifference Italics"/>
                <a:cs typeface="Glacial Indifference Italics"/>
                <a:sym typeface="Glacial Indifference Italics"/>
              </a:rPr>
              <a:t>Ego and martyrdom isolate us and put the weight of entire systems on our shoulders.</a:t>
            </a:r>
          </a:p>
          <a:p>
            <a:pPr algn="l">
              <a:lnSpc>
                <a:spcPts val="4110"/>
              </a:lnSpc>
              <a:spcBef>
                <a:spcPct val="0"/>
              </a:spcBef>
            </a:pPr>
            <a:r>
              <a:rPr lang="en-US" sz="2936" i="1">
                <a:solidFill>
                  <a:srgbClr val="000000"/>
                </a:solidFill>
                <a:latin typeface="Glacial Indifference Italics"/>
                <a:ea typeface="Glacial Indifference Italics"/>
                <a:cs typeface="Glacial Indifference Italics"/>
                <a:sym typeface="Glacial Indifference Italics"/>
              </a:rPr>
              <a:t>Releasing that pressure allows for shared responsibility and more sustainable impact.</a:t>
            </a:r>
          </a:p>
        </p:txBody>
      </p:sp>
      <p:sp>
        <p:nvSpPr>
          <p:cNvPr id="5" name="TextBox 5"/>
          <p:cNvSpPr txBox="1"/>
          <p:nvPr/>
        </p:nvSpPr>
        <p:spPr>
          <a:xfrm>
            <a:off x="1028700" y="4930470"/>
            <a:ext cx="16212145" cy="1967230"/>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Glacial Indifference Bold"/>
                <a:ea typeface="Glacial Indifference Bold"/>
                <a:cs typeface="Glacial Indifference Bold"/>
                <a:sym typeface="Glacial Indifference Bold"/>
              </a:rPr>
              <a:t>Martyrdom Leads to Burnout.</a:t>
            </a:r>
          </a:p>
          <a:p>
            <a:pPr algn="l">
              <a:lnSpc>
                <a:spcPts val="3920"/>
              </a:lnSpc>
              <a:spcBef>
                <a:spcPct val="0"/>
              </a:spcBef>
            </a:pPr>
            <a:r>
              <a:rPr lang="en-US" sz="2800" b="1">
                <a:solidFill>
                  <a:srgbClr val="000000"/>
                </a:solidFill>
                <a:latin typeface="Glacial Indifference Bold"/>
                <a:ea typeface="Glacial Indifference Bold"/>
                <a:cs typeface="Glacial Indifference Bold"/>
                <a:sym typeface="Glacial Indifference Bold"/>
              </a:rPr>
              <a:t>Sustainability Comes from Boundaries.</a:t>
            </a:r>
          </a:p>
          <a:p>
            <a:pPr algn="l">
              <a:lnSpc>
                <a:spcPts val="3920"/>
              </a:lnSpc>
              <a:spcBef>
                <a:spcPct val="0"/>
              </a:spcBef>
            </a:pPr>
            <a:r>
              <a:rPr lang="en-US" sz="2800" i="1">
                <a:solidFill>
                  <a:srgbClr val="000000"/>
                </a:solidFill>
                <a:latin typeface="Glacial Indifference Italics"/>
                <a:ea typeface="Glacial Indifference Italics"/>
                <a:cs typeface="Glacial Indifference Italics"/>
                <a:sym typeface="Glacial Indifference Italics"/>
              </a:rPr>
              <a:t>When we equate self-sacrifice with dedication, we drain ourselves to the point of depletion.</a:t>
            </a:r>
          </a:p>
          <a:p>
            <a:pPr algn="l">
              <a:lnSpc>
                <a:spcPts val="3920"/>
              </a:lnSpc>
              <a:spcBef>
                <a:spcPct val="0"/>
              </a:spcBef>
            </a:pPr>
            <a:r>
              <a:rPr lang="en-US" sz="2800" i="1">
                <a:solidFill>
                  <a:srgbClr val="000000"/>
                </a:solidFill>
                <a:latin typeface="Glacial Indifference Italics"/>
                <a:ea typeface="Glacial Indifference Italics"/>
                <a:cs typeface="Glacial Indifference Italics"/>
                <a:sym typeface="Glacial Indifference Italics"/>
              </a:rPr>
              <a:t>Choosing rest, delegation, and saying “no” protects our energy and prolongs our ability to stay in the work.</a:t>
            </a:r>
          </a:p>
        </p:txBody>
      </p:sp>
      <p:sp>
        <p:nvSpPr>
          <p:cNvPr id="6" name="TextBox 6"/>
          <p:cNvSpPr txBox="1"/>
          <p:nvPr/>
        </p:nvSpPr>
        <p:spPr>
          <a:xfrm>
            <a:off x="1028700" y="7154874"/>
            <a:ext cx="17259300" cy="2369820"/>
          </a:xfrm>
          <a:prstGeom prst="rect">
            <a:avLst/>
          </a:prstGeom>
        </p:spPr>
        <p:txBody>
          <a:bodyPr lIns="0" tIns="0" rIns="0" bIns="0" rtlCol="0" anchor="t">
            <a:spAutoFit/>
          </a:bodyPr>
          <a:lstStyle/>
          <a:p>
            <a:pPr algn="l">
              <a:lnSpc>
                <a:spcPts val="3780"/>
              </a:lnSpc>
              <a:spcBef>
                <a:spcPct val="0"/>
              </a:spcBef>
            </a:pPr>
            <a:r>
              <a:rPr lang="en-US" sz="2700" b="1">
                <a:solidFill>
                  <a:srgbClr val="000000"/>
                </a:solidFill>
                <a:latin typeface="Glacial Indifference Bold"/>
                <a:ea typeface="Glacial Indifference Bold"/>
                <a:cs typeface="Glacial Indifference Bold"/>
                <a:sym typeface="Glacial Indifference Bold"/>
              </a:rPr>
              <a:t>Ego Craves Control.</a:t>
            </a:r>
          </a:p>
          <a:p>
            <a:pPr algn="l">
              <a:lnSpc>
                <a:spcPts val="3780"/>
              </a:lnSpc>
              <a:spcBef>
                <a:spcPct val="0"/>
              </a:spcBef>
            </a:pPr>
            <a:r>
              <a:rPr lang="en-US" sz="2700" b="1">
                <a:solidFill>
                  <a:srgbClr val="000000"/>
                </a:solidFill>
                <a:latin typeface="Glacial Indifference Bold"/>
                <a:ea typeface="Glacial Indifference Bold"/>
                <a:cs typeface="Glacial Indifference Bold"/>
                <a:sym typeface="Glacial Indifference Bold"/>
              </a:rPr>
              <a:t>Healing Embraces Trust.</a:t>
            </a:r>
          </a:p>
          <a:p>
            <a:pPr algn="l">
              <a:lnSpc>
                <a:spcPts val="3780"/>
              </a:lnSpc>
              <a:spcBef>
                <a:spcPct val="0"/>
              </a:spcBef>
            </a:pPr>
            <a:r>
              <a:rPr lang="en-US" sz="2700" i="1">
                <a:solidFill>
                  <a:srgbClr val="000000"/>
                </a:solidFill>
                <a:latin typeface="Glacial Indifference Italics"/>
                <a:ea typeface="Glacial Indifference Italics"/>
                <a:cs typeface="Glacial Indifference Italics"/>
                <a:sym typeface="Glacial Indifference Italics"/>
              </a:rPr>
              <a:t>Ego wants to manage every outcome.</a:t>
            </a:r>
          </a:p>
          <a:p>
            <a:pPr algn="l">
              <a:lnSpc>
                <a:spcPts val="3780"/>
              </a:lnSpc>
              <a:spcBef>
                <a:spcPct val="0"/>
              </a:spcBef>
            </a:pPr>
            <a:r>
              <a:rPr lang="en-US" sz="2700" i="1">
                <a:solidFill>
                  <a:srgbClr val="000000"/>
                </a:solidFill>
                <a:latin typeface="Glacial Indifference Italics"/>
                <a:ea typeface="Glacial Indifference Italics"/>
                <a:cs typeface="Glacial Indifference Italics"/>
                <a:sym typeface="Glacial Indifference Italics"/>
              </a:rPr>
              <a:t>Trusting others, the process, and the power of community helps us let go of the anxiety that comes with hyper-responsibility.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1916655" y="366293"/>
            <a:ext cx="13500419" cy="1552576"/>
          </a:xfrm>
          <a:prstGeom prst="rect">
            <a:avLst/>
          </a:prstGeom>
        </p:spPr>
        <p:txBody>
          <a:bodyPr lIns="0" tIns="0" rIns="0" bIns="0" rtlCol="0" anchor="t">
            <a:spAutoFit/>
          </a:bodyPr>
          <a:lstStyle/>
          <a:p>
            <a:pPr algn="ctr">
              <a:lnSpc>
                <a:spcPts val="6299"/>
              </a:lnSpc>
              <a:spcBef>
                <a:spcPct val="0"/>
              </a:spcBef>
            </a:pPr>
            <a:r>
              <a:rPr lang="en-US" sz="4499" b="1">
                <a:solidFill>
                  <a:srgbClr val="000000"/>
                </a:solidFill>
                <a:latin typeface="Black Mango Bold"/>
                <a:ea typeface="Black Mango Bold"/>
                <a:cs typeface="Black Mango Bold"/>
                <a:sym typeface="Black Mango Bold"/>
              </a:rPr>
              <a:t>Replacing ego and martyrdom in helping work protects our mental health</a:t>
            </a:r>
          </a:p>
        </p:txBody>
      </p:sp>
      <p:sp>
        <p:nvSpPr>
          <p:cNvPr id="4" name="TextBox 4"/>
          <p:cNvSpPr txBox="1"/>
          <p:nvPr/>
        </p:nvSpPr>
        <p:spPr>
          <a:xfrm>
            <a:off x="1028700" y="2356651"/>
            <a:ext cx="15688604" cy="3078192"/>
          </a:xfrm>
          <a:prstGeom prst="rect">
            <a:avLst/>
          </a:prstGeom>
        </p:spPr>
        <p:txBody>
          <a:bodyPr lIns="0" tIns="0" rIns="0" bIns="0" rtlCol="0" anchor="t">
            <a:spAutoFit/>
          </a:bodyPr>
          <a:lstStyle/>
          <a:p>
            <a:pPr algn="l">
              <a:lnSpc>
                <a:spcPts val="4110"/>
              </a:lnSpc>
              <a:spcBef>
                <a:spcPct val="0"/>
              </a:spcBef>
            </a:pPr>
            <a:r>
              <a:rPr lang="en-US" sz="2936" b="1">
                <a:solidFill>
                  <a:srgbClr val="000000"/>
                </a:solidFill>
                <a:latin typeface="Glacial Indifference Bold"/>
                <a:ea typeface="Glacial Indifference Bold"/>
                <a:cs typeface="Glacial Indifference Bold"/>
                <a:sym typeface="Glacial Indifference Bold"/>
              </a:rPr>
              <a:t>Martyrdom Makes the Work About Us.</a:t>
            </a:r>
          </a:p>
          <a:p>
            <a:pPr algn="l">
              <a:lnSpc>
                <a:spcPts val="4110"/>
              </a:lnSpc>
              <a:spcBef>
                <a:spcPct val="0"/>
              </a:spcBef>
            </a:pPr>
            <a:r>
              <a:rPr lang="en-US" sz="2936" b="1">
                <a:solidFill>
                  <a:srgbClr val="000000"/>
                </a:solidFill>
                <a:latin typeface="Glacial Indifference Bold"/>
                <a:ea typeface="Glacial Indifference Bold"/>
                <a:cs typeface="Glacial Indifference Bold"/>
                <a:sym typeface="Glacial Indifference Bold"/>
              </a:rPr>
              <a:t>Liberation Work Is Bigger Than Any One Person.</a:t>
            </a:r>
          </a:p>
          <a:p>
            <a:pPr marL="633953" lvl="1" indent="-316976" algn="l">
              <a:lnSpc>
                <a:spcPts val="4110"/>
              </a:lnSpc>
              <a:spcBef>
                <a:spcPct val="0"/>
              </a:spcBef>
              <a:buFont typeface="Arial"/>
              <a:buChar char="•"/>
            </a:pPr>
            <a:r>
              <a:rPr lang="en-US" sz="2936" i="1">
                <a:solidFill>
                  <a:srgbClr val="000000"/>
                </a:solidFill>
                <a:latin typeface="Glacial Indifference Italics"/>
                <a:ea typeface="Glacial Indifference Italics"/>
                <a:cs typeface="Glacial Indifference Italics"/>
                <a:sym typeface="Glacial Indifference Italics"/>
              </a:rPr>
              <a:t>Helping isn’t about being a hero—it’s about being in right relationship.</a:t>
            </a:r>
          </a:p>
          <a:p>
            <a:pPr marL="633953" lvl="1" indent="-316976" algn="l">
              <a:lnSpc>
                <a:spcPts val="4110"/>
              </a:lnSpc>
              <a:spcBef>
                <a:spcPct val="0"/>
              </a:spcBef>
              <a:buFont typeface="Arial"/>
              <a:buChar char="•"/>
            </a:pPr>
            <a:r>
              <a:rPr lang="en-US" sz="2936" i="1">
                <a:solidFill>
                  <a:srgbClr val="000000"/>
                </a:solidFill>
                <a:latin typeface="Glacial Indifference Italics"/>
                <a:ea typeface="Glacial Indifference Italics"/>
                <a:cs typeface="Glacial Indifference Italics"/>
                <a:sym typeface="Glacial Indifference Italics"/>
              </a:rPr>
              <a:t>When we center community instead of ourselves, we make space for collaboration, innovation, and collective healing.</a:t>
            </a:r>
          </a:p>
          <a:p>
            <a:pPr algn="l">
              <a:lnSpc>
                <a:spcPts val="4110"/>
              </a:lnSpc>
              <a:spcBef>
                <a:spcPct val="0"/>
              </a:spcBef>
            </a:pPr>
            <a:endParaRPr lang="en-US" sz="2936" i="1">
              <a:solidFill>
                <a:srgbClr val="000000"/>
              </a:solidFill>
              <a:latin typeface="Glacial Indifference Italics"/>
              <a:ea typeface="Glacial Indifference Italics"/>
              <a:cs typeface="Glacial Indifference Italics"/>
              <a:sym typeface="Glacial Indifference Italics"/>
            </a:endParaRPr>
          </a:p>
        </p:txBody>
      </p:sp>
      <p:sp>
        <p:nvSpPr>
          <p:cNvPr id="5" name="TextBox 5"/>
          <p:cNvSpPr txBox="1"/>
          <p:nvPr/>
        </p:nvSpPr>
        <p:spPr>
          <a:xfrm>
            <a:off x="1028700" y="5244095"/>
            <a:ext cx="17259300" cy="2462530"/>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Glacial Indifference Bold"/>
                <a:ea typeface="Glacial Indifference Bold"/>
                <a:cs typeface="Glacial Indifference Bold"/>
                <a:sym typeface="Glacial Indifference Bold"/>
              </a:rPr>
              <a:t>Ego Blocks Vulnerability.</a:t>
            </a:r>
          </a:p>
          <a:p>
            <a:pPr algn="l">
              <a:lnSpc>
                <a:spcPts val="3920"/>
              </a:lnSpc>
              <a:spcBef>
                <a:spcPct val="0"/>
              </a:spcBef>
            </a:pPr>
            <a:r>
              <a:rPr lang="en-US" sz="2800" b="1">
                <a:solidFill>
                  <a:srgbClr val="000000"/>
                </a:solidFill>
                <a:latin typeface="Glacial Indifference Bold"/>
                <a:ea typeface="Glacial Indifference Bold"/>
                <a:cs typeface="Glacial Indifference Bold"/>
                <a:sym typeface="Glacial Indifference Bold"/>
              </a:rPr>
              <a:t>Healing Requires Authenticity.**</a:t>
            </a:r>
          </a:p>
          <a:p>
            <a:pPr marL="604523" lvl="1" indent="-302261" algn="l">
              <a:lnSpc>
                <a:spcPts val="3920"/>
              </a:lnSpc>
              <a:spcBef>
                <a:spcPct val="0"/>
              </a:spcBef>
              <a:buFont typeface="Arial"/>
              <a:buChar char="•"/>
            </a:pPr>
            <a:r>
              <a:rPr lang="en-US" sz="2800" i="1">
                <a:solidFill>
                  <a:srgbClr val="000000"/>
                </a:solidFill>
                <a:latin typeface="Glacial Indifference Italics"/>
                <a:ea typeface="Glacial Indifference Italics"/>
                <a:cs typeface="Glacial Indifference Italics"/>
                <a:sym typeface="Glacial Indifference Italics"/>
              </a:rPr>
              <a:t>Pretending we’re always okay disconnects us from others and ourselves.</a:t>
            </a:r>
          </a:p>
          <a:p>
            <a:pPr marL="604523" lvl="1" indent="-302261" algn="l">
              <a:lnSpc>
                <a:spcPts val="3920"/>
              </a:lnSpc>
              <a:spcBef>
                <a:spcPct val="0"/>
              </a:spcBef>
              <a:buFont typeface="Arial"/>
              <a:buChar char="•"/>
            </a:pPr>
            <a:r>
              <a:rPr lang="en-US" sz="2800" i="1">
                <a:solidFill>
                  <a:srgbClr val="000000"/>
                </a:solidFill>
                <a:latin typeface="Glacial Indifference Italics"/>
                <a:ea typeface="Glacial Indifference Italics"/>
                <a:cs typeface="Glacial Indifference Italics"/>
                <a:sym typeface="Glacial Indifference Italics"/>
              </a:rPr>
              <a:t>Being honest about our limits, struggles, and needs helps break the stigma and encourages others to do the same.</a:t>
            </a:r>
          </a:p>
        </p:txBody>
      </p:sp>
      <p:sp>
        <p:nvSpPr>
          <p:cNvPr id="6" name="TextBox 6"/>
          <p:cNvSpPr txBox="1"/>
          <p:nvPr/>
        </p:nvSpPr>
        <p:spPr>
          <a:xfrm>
            <a:off x="1028700" y="7863205"/>
            <a:ext cx="15880407" cy="1893570"/>
          </a:xfrm>
          <a:prstGeom prst="rect">
            <a:avLst/>
          </a:prstGeom>
        </p:spPr>
        <p:txBody>
          <a:bodyPr lIns="0" tIns="0" rIns="0" bIns="0" rtlCol="0" anchor="t">
            <a:spAutoFit/>
          </a:bodyPr>
          <a:lstStyle/>
          <a:p>
            <a:pPr algn="l">
              <a:lnSpc>
                <a:spcPts val="3780"/>
              </a:lnSpc>
              <a:spcBef>
                <a:spcPct val="0"/>
              </a:spcBef>
            </a:pPr>
            <a:r>
              <a:rPr lang="en-US" sz="2700" b="1">
                <a:solidFill>
                  <a:srgbClr val="000000"/>
                </a:solidFill>
                <a:latin typeface="Glacial Indifference Bold"/>
                <a:ea typeface="Glacial Indifference Bold"/>
                <a:cs typeface="Glacial Indifference Bold"/>
                <a:sym typeface="Glacial Indifference Bold"/>
              </a:rPr>
              <a:t>Letting Go of Martyrdom Creates Room for Joy</a:t>
            </a:r>
          </a:p>
          <a:p>
            <a:pPr marL="582933" lvl="1" indent="-291467" algn="l">
              <a:lnSpc>
                <a:spcPts val="3780"/>
              </a:lnSpc>
              <a:spcBef>
                <a:spcPct val="0"/>
              </a:spcBef>
              <a:buFont typeface="Arial"/>
              <a:buChar char="•"/>
            </a:pPr>
            <a:r>
              <a:rPr lang="en-US" sz="2700" i="1">
                <a:solidFill>
                  <a:srgbClr val="000000"/>
                </a:solidFill>
                <a:latin typeface="Glacial Indifference Italics"/>
                <a:ea typeface="Glacial Indifference Italics"/>
                <a:cs typeface="Glacial Indifference Italics"/>
                <a:sym typeface="Glacial Indifference Italics"/>
              </a:rPr>
              <a:t>When we release the belief that struggle equals worthiness, we make space for ease, joy, and creativity.</a:t>
            </a:r>
          </a:p>
          <a:p>
            <a:pPr marL="582933" lvl="1" indent="-291467" algn="l">
              <a:lnSpc>
                <a:spcPts val="3780"/>
              </a:lnSpc>
              <a:spcBef>
                <a:spcPct val="0"/>
              </a:spcBef>
              <a:buFont typeface="Arial"/>
              <a:buChar char="•"/>
            </a:pPr>
            <a:r>
              <a:rPr lang="en-US" sz="2700" i="1">
                <a:solidFill>
                  <a:srgbClr val="000000"/>
                </a:solidFill>
                <a:latin typeface="Glacial Indifference Italics"/>
                <a:ea typeface="Glacial Indifference Italics"/>
                <a:cs typeface="Glacial Indifference Italics"/>
                <a:sym typeface="Glacial Indifference Italics"/>
              </a:rPr>
              <a:t>Joy is not the enemy of justice—it’s fuel for it.</a:t>
            </a:r>
          </a:p>
          <a:p>
            <a:pPr algn="l">
              <a:lnSpc>
                <a:spcPts val="3780"/>
              </a:lnSpc>
              <a:spcBef>
                <a:spcPct val="0"/>
              </a:spcBef>
            </a:pPr>
            <a:endParaRPr lang="en-US" sz="2700" i="1">
              <a:solidFill>
                <a:srgbClr val="000000"/>
              </a:solidFill>
              <a:latin typeface="Glacial Indifference Italics"/>
              <a:ea typeface="Glacial Indifference Italics"/>
              <a:cs typeface="Glacial Indifference Italics"/>
              <a:sym typeface="Glacial Indifference Itali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grpSp>
        <p:nvGrpSpPr>
          <p:cNvPr id="3" name="Group 3"/>
          <p:cNvGrpSpPr/>
          <p:nvPr/>
        </p:nvGrpSpPr>
        <p:grpSpPr>
          <a:xfrm>
            <a:off x="2764518" y="2541041"/>
            <a:ext cx="12758965" cy="5204918"/>
            <a:chOff x="0" y="0"/>
            <a:chExt cx="3360386" cy="1370843"/>
          </a:xfrm>
        </p:grpSpPr>
        <p:sp>
          <p:nvSpPr>
            <p:cNvPr id="4" name="Freeform 4"/>
            <p:cNvSpPr/>
            <p:nvPr/>
          </p:nvSpPr>
          <p:spPr>
            <a:xfrm>
              <a:off x="0" y="0"/>
              <a:ext cx="3360386" cy="1370843"/>
            </a:xfrm>
            <a:custGeom>
              <a:avLst/>
              <a:gdLst/>
              <a:ahLst/>
              <a:cxnLst/>
              <a:rect l="l" t="t" r="r" b="b"/>
              <a:pathLst>
                <a:path w="3360386" h="1370843">
                  <a:moveTo>
                    <a:pt x="1680193" y="0"/>
                  </a:moveTo>
                  <a:cubicBezTo>
                    <a:pt x="752248" y="0"/>
                    <a:pt x="0" y="306874"/>
                    <a:pt x="0" y="685421"/>
                  </a:cubicBezTo>
                  <a:cubicBezTo>
                    <a:pt x="0" y="1063969"/>
                    <a:pt x="752248" y="1370843"/>
                    <a:pt x="1680193" y="1370843"/>
                  </a:cubicBezTo>
                  <a:cubicBezTo>
                    <a:pt x="2608138" y="1370843"/>
                    <a:pt x="3360386" y="1063969"/>
                    <a:pt x="3360386" y="685421"/>
                  </a:cubicBezTo>
                  <a:cubicBezTo>
                    <a:pt x="3360386" y="306874"/>
                    <a:pt x="2608138" y="0"/>
                    <a:pt x="1680193" y="0"/>
                  </a:cubicBezTo>
                  <a:close/>
                </a:path>
              </a:pathLst>
            </a:custGeom>
            <a:solidFill>
              <a:srgbClr val="FFF8DD"/>
            </a:solidFill>
          </p:spPr>
          <p:txBody>
            <a:bodyPr/>
            <a:lstStyle/>
            <a:p>
              <a:endParaRPr lang="en-US"/>
            </a:p>
          </p:txBody>
        </p:sp>
        <p:sp>
          <p:nvSpPr>
            <p:cNvPr id="5" name="TextBox 5"/>
            <p:cNvSpPr txBox="1"/>
            <p:nvPr/>
          </p:nvSpPr>
          <p:spPr>
            <a:xfrm>
              <a:off x="315036" y="157091"/>
              <a:ext cx="2730313" cy="1085235"/>
            </a:xfrm>
            <a:prstGeom prst="rect">
              <a:avLst/>
            </a:prstGeom>
          </p:spPr>
          <p:txBody>
            <a:bodyPr lIns="50800" tIns="50800" rIns="50800" bIns="50800" rtlCol="0" anchor="ctr"/>
            <a:lstStyle/>
            <a:p>
              <a:pPr algn="ctr">
                <a:lnSpc>
                  <a:spcPts val="2699"/>
                </a:lnSpc>
              </a:pPr>
              <a:endParaRPr/>
            </a:p>
          </p:txBody>
        </p:sp>
      </p:grpSp>
      <p:grpSp>
        <p:nvGrpSpPr>
          <p:cNvPr id="6" name="Group 6"/>
          <p:cNvGrpSpPr/>
          <p:nvPr/>
        </p:nvGrpSpPr>
        <p:grpSpPr>
          <a:xfrm>
            <a:off x="2925732" y="2242848"/>
            <a:ext cx="12436536" cy="5801305"/>
            <a:chOff x="0" y="0"/>
            <a:chExt cx="3120429" cy="1455595"/>
          </a:xfrm>
        </p:grpSpPr>
        <p:sp>
          <p:nvSpPr>
            <p:cNvPr id="7" name="Freeform 7"/>
            <p:cNvSpPr/>
            <p:nvPr/>
          </p:nvSpPr>
          <p:spPr>
            <a:xfrm>
              <a:off x="0" y="0"/>
              <a:ext cx="3120429" cy="1455595"/>
            </a:xfrm>
            <a:custGeom>
              <a:avLst/>
              <a:gdLst/>
              <a:ahLst/>
              <a:cxnLst/>
              <a:rect l="l" t="t" r="r" b="b"/>
              <a:pathLst>
                <a:path w="3120429" h="1455595">
                  <a:moveTo>
                    <a:pt x="1560215" y="0"/>
                  </a:moveTo>
                  <a:cubicBezTo>
                    <a:pt x="698532" y="0"/>
                    <a:pt x="0" y="325846"/>
                    <a:pt x="0" y="727798"/>
                  </a:cubicBezTo>
                  <a:cubicBezTo>
                    <a:pt x="0" y="1129749"/>
                    <a:pt x="698532" y="1455595"/>
                    <a:pt x="1560215" y="1455595"/>
                  </a:cubicBezTo>
                  <a:cubicBezTo>
                    <a:pt x="2421897" y="1455595"/>
                    <a:pt x="3120429" y="1129749"/>
                    <a:pt x="3120429" y="727798"/>
                  </a:cubicBezTo>
                  <a:cubicBezTo>
                    <a:pt x="3120429" y="325846"/>
                    <a:pt x="2421897" y="0"/>
                    <a:pt x="1560215" y="0"/>
                  </a:cubicBezTo>
                  <a:close/>
                </a:path>
              </a:pathLst>
            </a:custGeom>
            <a:solidFill>
              <a:srgbClr val="000000">
                <a:alpha val="0"/>
              </a:srgbClr>
            </a:solidFill>
            <a:ln w="38100" cap="sq">
              <a:solidFill>
                <a:srgbClr val="FFF8DD"/>
              </a:solidFill>
              <a:prstDash val="sysDot"/>
              <a:miter/>
            </a:ln>
          </p:spPr>
          <p:txBody>
            <a:bodyPr/>
            <a:lstStyle/>
            <a:p>
              <a:endParaRPr lang="en-US"/>
            </a:p>
          </p:txBody>
        </p:sp>
        <p:sp>
          <p:nvSpPr>
            <p:cNvPr id="8" name="TextBox 8"/>
            <p:cNvSpPr txBox="1"/>
            <p:nvPr/>
          </p:nvSpPr>
          <p:spPr>
            <a:xfrm>
              <a:off x="292540" y="165037"/>
              <a:ext cx="2535349" cy="1154096"/>
            </a:xfrm>
            <a:prstGeom prst="rect">
              <a:avLst/>
            </a:prstGeom>
          </p:spPr>
          <p:txBody>
            <a:bodyPr lIns="50800" tIns="50800" rIns="50800" bIns="50800" rtlCol="0" anchor="ctr"/>
            <a:lstStyle/>
            <a:p>
              <a:pPr algn="ctr">
                <a:lnSpc>
                  <a:spcPts val="2699"/>
                </a:lnSpc>
              </a:pPr>
              <a:endParaRPr/>
            </a:p>
          </p:txBody>
        </p:sp>
      </p:grpSp>
      <p:sp>
        <p:nvSpPr>
          <p:cNvPr id="9" name="TextBox 9"/>
          <p:cNvSpPr txBox="1"/>
          <p:nvPr/>
        </p:nvSpPr>
        <p:spPr>
          <a:xfrm>
            <a:off x="3554302" y="3968514"/>
            <a:ext cx="11408422" cy="2362320"/>
          </a:xfrm>
          <a:prstGeom prst="rect">
            <a:avLst/>
          </a:prstGeom>
        </p:spPr>
        <p:txBody>
          <a:bodyPr lIns="0" tIns="0" rIns="0" bIns="0" rtlCol="0" anchor="t">
            <a:spAutoFit/>
          </a:bodyPr>
          <a:lstStyle/>
          <a:p>
            <a:pPr algn="ctr">
              <a:lnSpc>
                <a:spcPts val="6337"/>
              </a:lnSpc>
            </a:pPr>
            <a:r>
              <a:rPr lang="en-US" sz="4282" spc="81">
                <a:solidFill>
                  <a:srgbClr val="0B302A"/>
                </a:solidFill>
                <a:latin typeface="Black Mango"/>
                <a:ea typeface="Black Mango"/>
                <a:cs typeface="Black Mango"/>
                <a:sym typeface="Black Mango"/>
              </a:rPr>
              <a:t>“To be a healer is to be a witness. To be a witness, we must be present. And to be present, we must be well.”</a:t>
            </a:r>
          </a:p>
        </p:txBody>
      </p:sp>
      <p:sp>
        <p:nvSpPr>
          <p:cNvPr id="10" name="AutoShape 10"/>
          <p:cNvSpPr/>
          <p:nvPr/>
        </p:nvSpPr>
        <p:spPr>
          <a:xfrm>
            <a:off x="8606264" y="9224962"/>
            <a:ext cx="16230600" cy="0"/>
          </a:xfrm>
          <a:prstGeom prst="line">
            <a:avLst/>
          </a:prstGeom>
          <a:ln w="19050" cap="rnd">
            <a:solidFill>
              <a:srgbClr val="FFF8DD"/>
            </a:solidFill>
            <a:prstDash val="solid"/>
            <a:headEnd type="none" w="sm" len="sm"/>
            <a:tailEnd type="none" w="sm" len="sm"/>
          </a:ln>
        </p:spPr>
        <p:txBody>
          <a:bodyPr/>
          <a:lstStyle/>
          <a:p>
            <a:endParaRPr lang="en-US"/>
          </a:p>
        </p:txBody>
      </p:sp>
      <p:sp>
        <p:nvSpPr>
          <p:cNvPr id="11" name="AutoShape 11"/>
          <p:cNvSpPr/>
          <p:nvPr/>
        </p:nvSpPr>
        <p:spPr>
          <a:xfrm>
            <a:off x="-6548864" y="1169636"/>
            <a:ext cx="16230600" cy="0"/>
          </a:xfrm>
          <a:prstGeom prst="line">
            <a:avLst/>
          </a:prstGeom>
          <a:ln w="19050" cap="rnd">
            <a:solidFill>
              <a:srgbClr val="FFF8DD"/>
            </a:solidFill>
            <a:prstDash val="solid"/>
            <a:headEnd type="none" w="sm" len="sm"/>
            <a:tailEnd type="none" w="sm" len="sm"/>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6582923" y="4422434"/>
            <a:ext cx="4688086" cy="698846"/>
          </a:xfrm>
          <a:prstGeom prst="rect">
            <a:avLst/>
          </a:prstGeom>
        </p:spPr>
        <p:txBody>
          <a:bodyPr lIns="0" tIns="0" rIns="0" bIns="0" rtlCol="0" anchor="t">
            <a:spAutoFit/>
          </a:bodyPr>
          <a:lstStyle/>
          <a:p>
            <a:pPr algn="ctr">
              <a:lnSpc>
                <a:spcPts val="5310"/>
              </a:lnSpc>
              <a:spcBef>
                <a:spcPct val="0"/>
              </a:spcBef>
            </a:pPr>
            <a:r>
              <a:rPr lang="en-US" sz="4916" dirty="0">
                <a:solidFill>
                  <a:srgbClr val="000000"/>
                </a:solidFill>
                <a:latin typeface="TAN Pearl"/>
                <a:ea typeface="TAN Pearl"/>
                <a:cs typeface="TAN Pearl"/>
                <a:sym typeface="TAN Pearl"/>
              </a:rPr>
              <a:t>body check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6068819" y="1266120"/>
            <a:ext cx="6504181" cy="871272"/>
          </a:xfrm>
          <a:prstGeom prst="rect">
            <a:avLst/>
          </a:prstGeom>
        </p:spPr>
        <p:txBody>
          <a:bodyPr wrap="square" lIns="0" tIns="0" rIns="0" bIns="0" rtlCol="0" anchor="t">
            <a:spAutoFit/>
          </a:bodyPr>
          <a:lstStyle/>
          <a:p>
            <a:pPr algn="ctr">
              <a:lnSpc>
                <a:spcPts val="7102"/>
              </a:lnSpc>
              <a:spcBef>
                <a:spcPct val="0"/>
              </a:spcBef>
            </a:pPr>
            <a:r>
              <a:rPr lang="en-US" sz="5072" b="1" dirty="0">
                <a:solidFill>
                  <a:srgbClr val="FFFFFF"/>
                </a:solidFill>
                <a:latin typeface="Black Mango Bold"/>
                <a:ea typeface="Black Mango Bold"/>
                <a:cs typeface="Black Mango Bold"/>
                <a:sym typeface="Black Mango Bold"/>
              </a:rPr>
              <a:t>Energy Mapping</a:t>
            </a:r>
          </a:p>
        </p:txBody>
      </p:sp>
      <p:sp>
        <p:nvSpPr>
          <p:cNvPr id="4" name="TextBox 4"/>
          <p:cNvSpPr txBox="1"/>
          <p:nvPr/>
        </p:nvSpPr>
        <p:spPr>
          <a:xfrm>
            <a:off x="2701735" y="3427354"/>
            <a:ext cx="12052323" cy="1740266"/>
          </a:xfrm>
          <a:prstGeom prst="rect">
            <a:avLst/>
          </a:prstGeom>
        </p:spPr>
        <p:txBody>
          <a:bodyPr lIns="0" tIns="0" rIns="0" bIns="0" rtlCol="0" anchor="t">
            <a:spAutoFit/>
          </a:bodyPr>
          <a:lstStyle/>
          <a:p>
            <a:pPr marL="1076385" lvl="1" indent="-538193" algn="l">
              <a:lnSpc>
                <a:spcPts val="6979"/>
              </a:lnSpc>
              <a:buFont typeface="Arial"/>
              <a:buChar char="•"/>
            </a:pPr>
            <a:r>
              <a:rPr lang="en-US" sz="4985" b="1">
                <a:solidFill>
                  <a:srgbClr val="FFFFFF"/>
                </a:solidFill>
                <a:latin typeface="Glacial Indifference Bold"/>
                <a:ea typeface="Glacial Indifference Bold"/>
                <a:cs typeface="Glacial Indifference Bold"/>
                <a:sym typeface="Glacial Indifference Bold"/>
              </a:rPr>
              <a:t>What depletes me (power down)?</a:t>
            </a:r>
          </a:p>
          <a:p>
            <a:pPr marL="1076385" lvl="1" indent="-538193" algn="l">
              <a:lnSpc>
                <a:spcPts val="6979"/>
              </a:lnSpc>
              <a:buFont typeface="Arial"/>
              <a:buChar char="•"/>
            </a:pPr>
            <a:r>
              <a:rPr lang="en-US" sz="4985" b="1">
                <a:solidFill>
                  <a:srgbClr val="FFFFFF"/>
                </a:solidFill>
                <a:latin typeface="Glacial Indifference Bold"/>
                <a:ea typeface="Glacial Indifference Bold"/>
                <a:cs typeface="Glacial Indifference Bold"/>
                <a:sym typeface="Glacial Indifference Bold"/>
              </a:rPr>
              <a:t>What restores me (power 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grpSp>
        <p:nvGrpSpPr>
          <p:cNvPr id="3" name="Group 3"/>
          <p:cNvGrpSpPr/>
          <p:nvPr/>
        </p:nvGrpSpPr>
        <p:grpSpPr>
          <a:xfrm>
            <a:off x="298257" y="322429"/>
            <a:ext cx="17691486" cy="4809528"/>
            <a:chOff x="0" y="0"/>
            <a:chExt cx="23588649" cy="6412705"/>
          </a:xfrm>
        </p:grpSpPr>
        <p:pic>
          <p:nvPicPr>
            <p:cNvPr id="4" name="Picture 4"/>
            <p:cNvPicPr>
              <a:picLocks noChangeAspect="1"/>
            </p:cNvPicPr>
            <p:nvPr/>
          </p:nvPicPr>
          <p:blipFill>
            <a:blip r:embed="rId4">
              <a:alphaModFix amt="77000"/>
            </a:blip>
            <a:srcRect t="28761" b="28761"/>
            <a:stretch>
              <a:fillRect/>
            </a:stretch>
          </p:blipFill>
          <p:spPr>
            <a:xfrm>
              <a:off x="0" y="0"/>
              <a:ext cx="23588649" cy="6412705"/>
            </a:xfrm>
            <a:prstGeom prst="rect">
              <a:avLst/>
            </a:prstGeom>
          </p:spPr>
        </p:pic>
      </p:grpSp>
      <p:sp>
        <p:nvSpPr>
          <p:cNvPr id="5" name="AutoShape 5"/>
          <p:cNvSpPr/>
          <p:nvPr/>
        </p:nvSpPr>
        <p:spPr>
          <a:xfrm>
            <a:off x="7262249" y="9163385"/>
            <a:ext cx="3248196" cy="0"/>
          </a:xfrm>
          <a:prstGeom prst="line">
            <a:avLst/>
          </a:prstGeom>
          <a:ln w="19050" cap="rnd">
            <a:solidFill>
              <a:srgbClr val="FFF8DD"/>
            </a:solidFill>
            <a:prstDash val="solid"/>
            <a:headEnd type="none" w="sm" len="sm"/>
            <a:tailEnd type="none" w="sm" len="sm"/>
          </a:ln>
        </p:spPr>
        <p:txBody>
          <a:bodyPr/>
          <a:lstStyle/>
          <a:p>
            <a:endParaRPr lang="en-US"/>
          </a:p>
        </p:txBody>
      </p:sp>
      <p:sp>
        <p:nvSpPr>
          <p:cNvPr id="6" name="TextBox 6"/>
          <p:cNvSpPr txBox="1"/>
          <p:nvPr/>
        </p:nvSpPr>
        <p:spPr>
          <a:xfrm>
            <a:off x="170308" y="5587448"/>
            <a:ext cx="18117692" cy="1351918"/>
          </a:xfrm>
          <a:prstGeom prst="rect">
            <a:avLst/>
          </a:prstGeom>
        </p:spPr>
        <p:txBody>
          <a:bodyPr lIns="0" tIns="0" rIns="0" bIns="0" rtlCol="0" anchor="t">
            <a:spAutoFit/>
          </a:bodyPr>
          <a:lstStyle/>
          <a:p>
            <a:pPr algn="ctr">
              <a:lnSpc>
                <a:spcPts val="11059"/>
              </a:lnSpc>
            </a:pPr>
            <a:r>
              <a:rPr lang="en-US" sz="7899">
                <a:solidFill>
                  <a:srgbClr val="000000"/>
                </a:solidFill>
                <a:latin typeface="Black Mango"/>
                <a:ea typeface="Black Mango"/>
                <a:cs typeface="Black Mango"/>
                <a:sym typeface="Black Mango"/>
              </a:rPr>
              <a:t>CARING FOR OUR MENTAL HEALTH</a:t>
            </a:r>
          </a:p>
        </p:txBody>
      </p:sp>
      <p:sp>
        <p:nvSpPr>
          <p:cNvPr id="7" name="TextBox 7"/>
          <p:cNvSpPr txBox="1"/>
          <p:nvPr/>
        </p:nvSpPr>
        <p:spPr>
          <a:xfrm>
            <a:off x="734678" y="7015566"/>
            <a:ext cx="16796310" cy="1674113"/>
          </a:xfrm>
          <a:prstGeom prst="rect">
            <a:avLst/>
          </a:prstGeom>
        </p:spPr>
        <p:txBody>
          <a:bodyPr lIns="0" tIns="0" rIns="0" bIns="0" rtlCol="0" anchor="t">
            <a:spAutoFit/>
          </a:bodyPr>
          <a:lstStyle/>
          <a:p>
            <a:pPr algn="ctr">
              <a:lnSpc>
                <a:spcPts val="6587"/>
              </a:lnSpc>
            </a:pPr>
            <a:r>
              <a:rPr lang="en-US" sz="6099">
                <a:solidFill>
                  <a:srgbClr val="FFF8DD"/>
                </a:solidFill>
                <a:latin typeface="Cormorant Garamond"/>
                <a:ea typeface="Cormorant Garamond"/>
                <a:cs typeface="Cormorant Garamond"/>
                <a:sym typeface="Cormorant Garamond"/>
              </a:rPr>
              <a:t>From Burnout to Balance – Recognizing and Preventing Compassion Fatigue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3373623" y="4812816"/>
            <a:ext cx="11284000" cy="728044"/>
          </a:xfrm>
          <a:prstGeom prst="rect">
            <a:avLst/>
          </a:prstGeom>
        </p:spPr>
        <p:txBody>
          <a:bodyPr lIns="0" tIns="0" rIns="0" bIns="0" rtlCol="0" anchor="t">
            <a:spAutoFit/>
          </a:bodyPr>
          <a:lstStyle/>
          <a:p>
            <a:pPr algn="ctr">
              <a:lnSpc>
                <a:spcPts val="5693"/>
              </a:lnSpc>
              <a:spcBef>
                <a:spcPct val="0"/>
              </a:spcBef>
            </a:pPr>
            <a:r>
              <a:rPr lang="en-US" sz="5271">
                <a:solidFill>
                  <a:srgbClr val="FFFFFF"/>
                </a:solidFill>
                <a:latin typeface="Black Mango"/>
                <a:ea typeface="Black Mango"/>
                <a:cs typeface="Black Mango"/>
                <a:sym typeface="Black Mango"/>
              </a:rPr>
              <a:t>breathe, stretch, shake... let it go...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2422475" y="4689475"/>
            <a:ext cx="13443049" cy="993140"/>
          </a:xfrm>
          <a:prstGeom prst="rect">
            <a:avLst/>
          </a:prstGeom>
        </p:spPr>
        <p:txBody>
          <a:bodyPr lIns="0" tIns="0" rIns="0" bIns="0" rtlCol="0" anchor="t">
            <a:spAutoFit/>
          </a:bodyPr>
          <a:lstStyle/>
          <a:p>
            <a:pPr algn="ctr">
              <a:lnSpc>
                <a:spcPts val="3500"/>
              </a:lnSpc>
              <a:spcBef>
                <a:spcPct val="0"/>
              </a:spcBef>
            </a:pPr>
            <a:endParaRPr/>
          </a:p>
          <a:p>
            <a:pPr algn="ctr">
              <a:lnSpc>
                <a:spcPts val="4620"/>
              </a:lnSpc>
              <a:spcBef>
                <a:spcPct val="0"/>
              </a:spcBef>
            </a:pPr>
            <a:r>
              <a:rPr lang="en-US" sz="3300" b="1">
                <a:solidFill>
                  <a:srgbClr val="FFFFFF"/>
                </a:solidFill>
                <a:latin typeface="Black Mango Bold"/>
                <a:ea typeface="Black Mango Bold"/>
                <a:cs typeface="Black Mango Bold"/>
                <a:sym typeface="Black Mango Bold"/>
              </a:rPr>
              <a:t>Write yourself a permission slip: "I give myself permission to..."</a:t>
            </a:r>
          </a:p>
        </p:txBody>
      </p:sp>
      <p:sp>
        <p:nvSpPr>
          <p:cNvPr id="4" name="TextBox 4"/>
          <p:cNvSpPr txBox="1"/>
          <p:nvPr/>
        </p:nvSpPr>
        <p:spPr>
          <a:xfrm>
            <a:off x="6663688" y="3677594"/>
            <a:ext cx="5604511" cy="729046"/>
          </a:xfrm>
          <a:prstGeom prst="rect">
            <a:avLst/>
          </a:prstGeom>
        </p:spPr>
        <p:txBody>
          <a:bodyPr wrap="square" lIns="0" tIns="0" rIns="0" bIns="0" rtlCol="0" anchor="t">
            <a:spAutoFit/>
          </a:bodyPr>
          <a:lstStyle/>
          <a:p>
            <a:pPr algn="ctr">
              <a:lnSpc>
                <a:spcPts val="5879"/>
              </a:lnSpc>
              <a:spcBef>
                <a:spcPct val="0"/>
              </a:spcBef>
            </a:pPr>
            <a:r>
              <a:rPr lang="en-US" sz="4199" b="1" dirty="0">
                <a:solidFill>
                  <a:srgbClr val="FFFFFF"/>
                </a:solidFill>
                <a:latin typeface="Black Mango Bold"/>
                <a:ea typeface="Black Mango Bold"/>
                <a:cs typeface="Black Mango Bold"/>
                <a:sym typeface="Black Mango Bold"/>
              </a:rPr>
              <a:t>Permission Slips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5847702" y="1949281"/>
            <a:ext cx="6134546" cy="765018"/>
          </a:xfrm>
          <a:prstGeom prst="rect">
            <a:avLst/>
          </a:prstGeom>
        </p:spPr>
        <p:txBody>
          <a:bodyPr lIns="0" tIns="0" rIns="0" bIns="0" rtlCol="0" anchor="t">
            <a:spAutoFit/>
          </a:bodyPr>
          <a:lstStyle/>
          <a:p>
            <a:pPr algn="ctr">
              <a:lnSpc>
                <a:spcPts val="5816"/>
              </a:lnSpc>
              <a:spcBef>
                <a:spcPct val="0"/>
              </a:spcBef>
            </a:pPr>
            <a:r>
              <a:rPr lang="en-US" sz="5385" dirty="0">
                <a:solidFill>
                  <a:srgbClr val="FFFFFF"/>
                </a:solidFill>
                <a:latin typeface="TAN Pearl"/>
                <a:ea typeface="TAN Pearl"/>
                <a:cs typeface="TAN Pearl"/>
                <a:sym typeface="TAN Pearl"/>
              </a:rPr>
              <a:t>get connected</a:t>
            </a:r>
          </a:p>
        </p:txBody>
      </p:sp>
      <p:pic>
        <p:nvPicPr>
          <p:cNvPr id="4" name="Picture 4"/>
          <p:cNvPicPr>
            <a:picLocks noChangeAspect="1"/>
          </p:cNvPicPr>
          <p:nvPr/>
        </p:nvPicPr>
        <p:blipFill>
          <a:blip r:embed="rId3"/>
          <a:stretch>
            <a:fillRect/>
          </a:stretch>
        </p:blipFill>
        <p:spPr>
          <a:xfrm>
            <a:off x="6446095" y="3304439"/>
            <a:ext cx="4937760" cy="49377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465199" y="2388375"/>
            <a:ext cx="7703344" cy="6505958"/>
          </a:xfrm>
          <a:custGeom>
            <a:avLst/>
            <a:gdLst/>
            <a:ahLst/>
            <a:cxnLst/>
            <a:rect l="l" t="t" r="r" b="b"/>
            <a:pathLst>
              <a:path w="7703344" h="6505958">
                <a:moveTo>
                  <a:pt x="0" y="0"/>
                </a:moveTo>
                <a:lnTo>
                  <a:pt x="7703344" y="0"/>
                </a:lnTo>
                <a:lnTo>
                  <a:pt x="7703344" y="6505958"/>
                </a:lnTo>
                <a:lnTo>
                  <a:pt x="0" y="6505958"/>
                </a:lnTo>
                <a:lnTo>
                  <a:pt x="0" y="0"/>
                </a:lnTo>
                <a:close/>
              </a:path>
            </a:pathLst>
          </a:custGeom>
          <a:blipFill>
            <a:blip r:embed="rId3"/>
            <a:stretch>
              <a:fillRect r="-15152" b="-2202"/>
            </a:stretch>
          </a:blipFill>
        </p:spPr>
        <p:txBody>
          <a:bodyPr/>
          <a:lstStyle/>
          <a:p>
            <a:endParaRPr lang="en-US"/>
          </a:p>
        </p:txBody>
      </p:sp>
      <p:sp>
        <p:nvSpPr>
          <p:cNvPr id="4" name="Freeform 4"/>
          <p:cNvSpPr/>
          <p:nvPr/>
        </p:nvSpPr>
        <p:spPr>
          <a:xfrm>
            <a:off x="11793019" y="7423584"/>
            <a:ext cx="1470749" cy="1470749"/>
          </a:xfrm>
          <a:custGeom>
            <a:avLst/>
            <a:gdLst/>
            <a:ahLst/>
            <a:cxnLst/>
            <a:rect l="l" t="t" r="r" b="b"/>
            <a:pathLst>
              <a:path w="1470749" h="1470749">
                <a:moveTo>
                  <a:pt x="0" y="0"/>
                </a:moveTo>
                <a:lnTo>
                  <a:pt x="1470749" y="0"/>
                </a:lnTo>
                <a:lnTo>
                  <a:pt x="1470749" y="1470749"/>
                </a:lnTo>
                <a:lnTo>
                  <a:pt x="0" y="147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9709786" y="1157212"/>
            <a:ext cx="5637215" cy="5749101"/>
            <a:chOff x="0" y="0"/>
            <a:chExt cx="7516287" cy="7665468"/>
          </a:xfrm>
        </p:grpSpPr>
        <p:sp>
          <p:nvSpPr>
            <p:cNvPr id="6" name="Freeform 6"/>
            <p:cNvSpPr/>
            <p:nvPr/>
          </p:nvSpPr>
          <p:spPr>
            <a:xfrm>
              <a:off x="2783525" y="1543804"/>
              <a:ext cx="1707488" cy="1707488"/>
            </a:xfrm>
            <a:custGeom>
              <a:avLst/>
              <a:gdLst/>
              <a:ahLst/>
              <a:cxnLst/>
              <a:rect l="l" t="t" r="r" b="b"/>
              <a:pathLst>
                <a:path w="1707488" h="1707488">
                  <a:moveTo>
                    <a:pt x="0" y="0"/>
                  </a:moveTo>
                  <a:lnTo>
                    <a:pt x="1707488" y="0"/>
                  </a:lnTo>
                  <a:lnTo>
                    <a:pt x="1707488" y="1707488"/>
                  </a:lnTo>
                  <a:lnTo>
                    <a:pt x="0" y="1707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2783525" y="5087427"/>
              <a:ext cx="1771106" cy="1771106"/>
            </a:xfrm>
            <a:custGeom>
              <a:avLst/>
              <a:gdLst/>
              <a:ahLst/>
              <a:cxnLst/>
              <a:rect l="l" t="t" r="r" b="b"/>
              <a:pathLst>
                <a:path w="1771106" h="1771106">
                  <a:moveTo>
                    <a:pt x="0" y="0"/>
                  </a:moveTo>
                  <a:lnTo>
                    <a:pt x="1771106" y="0"/>
                  </a:lnTo>
                  <a:lnTo>
                    <a:pt x="1771106" y="1771106"/>
                  </a:lnTo>
                  <a:lnTo>
                    <a:pt x="0" y="177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290305" y="9525"/>
              <a:ext cx="4935677" cy="913176"/>
            </a:xfrm>
            <a:prstGeom prst="rect">
              <a:avLst/>
            </a:prstGeom>
          </p:spPr>
          <p:txBody>
            <a:bodyPr lIns="0" tIns="0" rIns="0" bIns="0" rtlCol="0" anchor="t">
              <a:spAutoFit/>
            </a:bodyPr>
            <a:lstStyle/>
            <a:p>
              <a:pPr algn="ctr">
                <a:lnSpc>
                  <a:spcPts val="5029"/>
                </a:lnSpc>
                <a:spcBef>
                  <a:spcPct val="0"/>
                </a:spcBef>
              </a:pPr>
              <a:r>
                <a:rPr lang="en-US" sz="4657">
                  <a:solidFill>
                    <a:srgbClr val="FFFFFF"/>
                  </a:solidFill>
                  <a:latin typeface="TAN Pearl"/>
                  <a:ea typeface="TAN Pearl"/>
                  <a:cs typeface="TAN Pearl"/>
                  <a:sym typeface="TAN Pearl"/>
                </a:rPr>
                <a:t>thank you.</a:t>
              </a:r>
            </a:p>
          </p:txBody>
        </p:sp>
        <p:sp>
          <p:nvSpPr>
            <p:cNvPr id="9" name="TextBox 9"/>
            <p:cNvSpPr txBox="1"/>
            <p:nvPr/>
          </p:nvSpPr>
          <p:spPr>
            <a:xfrm>
              <a:off x="0" y="3979558"/>
              <a:ext cx="7516287" cy="453277"/>
            </a:xfrm>
            <a:prstGeom prst="rect">
              <a:avLst/>
            </a:prstGeom>
          </p:spPr>
          <p:txBody>
            <a:bodyPr lIns="0" tIns="0" rIns="0" bIns="0" rtlCol="0" anchor="t">
              <a:spAutoFit/>
            </a:bodyPr>
            <a:lstStyle/>
            <a:p>
              <a:pPr algn="ctr">
                <a:lnSpc>
                  <a:spcPts val="2488"/>
                </a:lnSpc>
                <a:spcBef>
                  <a:spcPct val="0"/>
                </a:spcBef>
              </a:pPr>
              <a:r>
                <a:rPr lang="en-US" sz="2304">
                  <a:solidFill>
                    <a:srgbClr val="FFFFFF"/>
                  </a:solidFill>
                  <a:latin typeface="TAN Pearl"/>
                  <a:ea typeface="TAN Pearl"/>
                  <a:cs typeface="TAN Pearl"/>
                  <a:sym typeface="TAN Pearl"/>
                </a:rPr>
                <a:t>info@halfhoodhallfholistic.com</a:t>
              </a:r>
            </a:p>
          </p:txBody>
        </p:sp>
        <p:sp>
          <p:nvSpPr>
            <p:cNvPr id="10" name="TextBox 10"/>
            <p:cNvSpPr txBox="1"/>
            <p:nvPr/>
          </p:nvSpPr>
          <p:spPr>
            <a:xfrm>
              <a:off x="288853" y="7230052"/>
              <a:ext cx="6938580" cy="435416"/>
            </a:xfrm>
            <a:prstGeom prst="rect">
              <a:avLst/>
            </a:prstGeom>
          </p:spPr>
          <p:txBody>
            <a:bodyPr lIns="0" tIns="0" rIns="0" bIns="0" rtlCol="0" anchor="t">
              <a:spAutoFit/>
            </a:bodyPr>
            <a:lstStyle/>
            <a:p>
              <a:pPr algn="ctr">
                <a:lnSpc>
                  <a:spcPts val="2329"/>
                </a:lnSpc>
                <a:spcBef>
                  <a:spcPct val="0"/>
                </a:spcBef>
              </a:pPr>
              <a:r>
                <a:rPr lang="en-US" sz="2156">
                  <a:solidFill>
                    <a:srgbClr val="FFFFFF"/>
                  </a:solidFill>
                  <a:latin typeface="TAN Pearl"/>
                  <a:ea typeface="TAN Pearl"/>
                  <a:cs typeface="TAN Pearl"/>
                  <a:sym typeface="TAN Pearl"/>
                </a:rPr>
                <a:t>www.halfhoodhalfholistic.com</a:t>
              </a:r>
            </a:p>
          </p:txBody>
        </p:sp>
      </p:grpSp>
      <p:sp>
        <p:nvSpPr>
          <p:cNvPr id="11" name="TextBox 11"/>
          <p:cNvSpPr txBox="1"/>
          <p:nvPr/>
        </p:nvSpPr>
        <p:spPr>
          <a:xfrm>
            <a:off x="10407761" y="9267825"/>
            <a:ext cx="4241264" cy="367048"/>
          </a:xfrm>
          <a:prstGeom prst="rect">
            <a:avLst/>
          </a:prstGeom>
        </p:spPr>
        <p:txBody>
          <a:bodyPr lIns="0" tIns="0" rIns="0" bIns="0" rtlCol="0" anchor="t">
            <a:spAutoFit/>
          </a:bodyPr>
          <a:lstStyle/>
          <a:p>
            <a:pPr algn="ctr">
              <a:lnSpc>
                <a:spcPts val="2685"/>
              </a:lnSpc>
              <a:spcBef>
                <a:spcPct val="0"/>
              </a:spcBef>
            </a:pPr>
            <a:r>
              <a:rPr lang="en-US" sz="2486">
                <a:solidFill>
                  <a:srgbClr val="FFFFFF"/>
                </a:solidFill>
                <a:latin typeface="TAN Pearl"/>
                <a:ea typeface="TAN Pearl"/>
                <a:cs typeface="TAN Pearl"/>
                <a:sym typeface="TAN Pearl"/>
              </a:rPr>
              <a:t>@halfhoodhalfholistic</a:t>
            </a:r>
          </a:p>
        </p:txBody>
      </p:sp>
      <p:sp>
        <p:nvSpPr>
          <p:cNvPr id="12" name="TextBox 12"/>
          <p:cNvSpPr txBox="1"/>
          <p:nvPr/>
        </p:nvSpPr>
        <p:spPr>
          <a:xfrm>
            <a:off x="1028626" y="1028700"/>
            <a:ext cx="6576492" cy="815498"/>
          </a:xfrm>
          <a:prstGeom prst="rect">
            <a:avLst/>
          </a:prstGeom>
        </p:spPr>
        <p:txBody>
          <a:bodyPr lIns="0" tIns="0" rIns="0" bIns="0" rtlCol="0" anchor="t">
            <a:spAutoFit/>
          </a:bodyPr>
          <a:lstStyle/>
          <a:p>
            <a:pPr algn="ctr">
              <a:lnSpc>
                <a:spcPts val="5816"/>
              </a:lnSpc>
              <a:spcBef>
                <a:spcPct val="0"/>
              </a:spcBef>
            </a:pPr>
            <a:r>
              <a:rPr lang="en-US" sz="5385">
                <a:solidFill>
                  <a:srgbClr val="FFFFFF"/>
                </a:solidFill>
                <a:latin typeface="TAN Pearl"/>
                <a:ea typeface="TAN Pearl"/>
                <a:cs typeface="TAN Pearl"/>
                <a:sym typeface="TAN Pearl"/>
              </a:rPr>
              <a:t>stay </a:t>
            </a:r>
            <a:r>
              <a:rPr lang="en-US" sz="5385">
                <a:solidFill>
                  <a:srgbClr val="BDA17C"/>
                </a:solidFill>
                <a:latin typeface="TAN Pearl"/>
                <a:ea typeface="TAN Pearl"/>
                <a:cs typeface="TAN Pearl"/>
                <a:sym typeface="TAN Pearl"/>
              </a:rPr>
              <a:t>connected</a:t>
            </a:r>
            <a:r>
              <a:rPr lang="en-US" sz="5385">
                <a:solidFill>
                  <a:srgbClr val="FFFFFF"/>
                </a:solidFill>
                <a:latin typeface="TAN Pearl"/>
                <a:ea typeface="TAN Pearl"/>
                <a:cs typeface="TAN Pearl"/>
                <a:sym typeface="TAN Pearl"/>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01F02"/>
        </a:solidFill>
        <a:effectLst/>
      </p:bgPr>
    </p:bg>
    <p:spTree>
      <p:nvGrpSpPr>
        <p:cNvPr id="1" name=""/>
        <p:cNvGrpSpPr/>
        <p:nvPr/>
      </p:nvGrpSpPr>
      <p:grpSpPr>
        <a:xfrm>
          <a:off x="0" y="0"/>
          <a:ext cx="0" cy="0"/>
          <a:chOff x="0" y="0"/>
          <a:chExt cx="0" cy="0"/>
        </a:xfrm>
      </p:grpSpPr>
      <p:sp>
        <p:nvSpPr>
          <p:cNvPr id="2" name="TextBox 2"/>
          <p:cNvSpPr txBox="1"/>
          <p:nvPr/>
        </p:nvSpPr>
        <p:spPr>
          <a:xfrm>
            <a:off x="2019300" y="3162300"/>
            <a:ext cx="14249400" cy="3015773"/>
          </a:xfrm>
          <a:prstGeom prst="rect">
            <a:avLst/>
          </a:prstGeom>
        </p:spPr>
        <p:txBody>
          <a:bodyPr wrap="square" lIns="0" tIns="0" rIns="0" bIns="0" rtlCol="0" anchor="t">
            <a:spAutoFit/>
          </a:bodyPr>
          <a:lstStyle/>
          <a:p>
            <a:pPr algn="ctr">
              <a:lnSpc>
                <a:spcPts val="5816"/>
              </a:lnSpc>
            </a:pPr>
            <a:r>
              <a:rPr lang="en-US" sz="5385" u="sng" dirty="0">
                <a:solidFill>
                  <a:srgbClr val="FFFFFF"/>
                </a:solidFill>
                <a:latin typeface="TAN Pearl"/>
                <a:ea typeface="TAN Pearl"/>
                <a:cs typeface="TAN Pearl"/>
                <a:sym typeface="TAN Pearl"/>
              </a:rPr>
              <a:t>Three Offerings:</a:t>
            </a:r>
          </a:p>
          <a:p>
            <a:pPr algn="ctr">
              <a:lnSpc>
                <a:spcPts val="5816"/>
              </a:lnSpc>
              <a:spcBef>
                <a:spcPct val="0"/>
              </a:spcBef>
            </a:pPr>
            <a:r>
              <a:rPr lang="en-US" sz="5385" dirty="0">
                <a:solidFill>
                  <a:srgbClr val="FFFFFF"/>
                </a:solidFill>
                <a:latin typeface="TAN Pearl"/>
                <a:ea typeface="TAN Pearl"/>
                <a:cs typeface="TAN Pearl"/>
                <a:sym typeface="TAN Pearl"/>
              </a:rPr>
              <a:t>“Heal the </a:t>
            </a:r>
            <a:r>
              <a:rPr lang="en-US" sz="5385" dirty="0" err="1">
                <a:solidFill>
                  <a:srgbClr val="FFFFFF"/>
                </a:solidFill>
                <a:latin typeface="TAN Pearl"/>
                <a:ea typeface="TAN Pearl"/>
                <a:cs typeface="TAN Pearl"/>
                <a:sym typeface="TAN Pearl"/>
              </a:rPr>
              <a:t>Healers”workbook</a:t>
            </a:r>
            <a:endParaRPr lang="en-US" sz="5385" dirty="0">
              <a:solidFill>
                <a:srgbClr val="FFFFFF"/>
              </a:solidFill>
              <a:latin typeface="TAN Pearl"/>
              <a:ea typeface="TAN Pearl"/>
              <a:cs typeface="TAN Pearl"/>
              <a:sym typeface="TAN Pearl"/>
            </a:endParaRPr>
          </a:p>
          <a:p>
            <a:pPr algn="ctr">
              <a:lnSpc>
                <a:spcPts val="5816"/>
              </a:lnSpc>
              <a:spcBef>
                <a:spcPct val="0"/>
              </a:spcBef>
            </a:pPr>
            <a:r>
              <a:rPr lang="en-US" sz="5385" dirty="0">
                <a:solidFill>
                  <a:srgbClr val="FFFFFF"/>
                </a:solidFill>
                <a:latin typeface="TAN Pearl"/>
                <a:ea typeface="TAN Pearl"/>
                <a:cs typeface="TAN Pearl"/>
                <a:sym typeface="TAN Pearl"/>
              </a:rPr>
              <a:t>Merch</a:t>
            </a:r>
          </a:p>
          <a:p>
            <a:pPr algn="ctr">
              <a:lnSpc>
                <a:spcPts val="5816"/>
              </a:lnSpc>
              <a:spcBef>
                <a:spcPct val="0"/>
              </a:spcBef>
            </a:pPr>
            <a:r>
              <a:rPr lang="en-US" sz="5385" dirty="0">
                <a:solidFill>
                  <a:srgbClr val="FFFFFF"/>
                </a:solidFill>
                <a:latin typeface="TAN Pearl"/>
                <a:ea typeface="TAN Pearl"/>
                <a:cs typeface="TAN Pearl"/>
                <a:sym typeface="TAN Pearl"/>
              </a:rPr>
              <a:t>Full Engagement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7440" y="-2727042"/>
            <a:ext cx="5657850" cy="56578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3B5"/>
            </a:solidFill>
            <a:ln cap="sq">
              <a:noFill/>
              <a:prstDash val="solid"/>
              <a:miter/>
            </a:ln>
          </p:spPr>
          <p:txBody>
            <a:bodyPr/>
            <a:lstStyle/>
            <a:p>
              <a:endParaRPr lang="en-US"/>
            </a:p>
          </p:txBody>
        </p:sp>
        <p:sp>
          <p:nvSpPr>
            <p:cNvPr id="4" name="TextBox 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1390959" y="8567821"/>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3B5"/>
            </a:solidFill>
            <a:ln cap="sq">
              <a:noFill/>
              <a:prstDash val="solid"/>
              <a:miter/>
            </a:ln>
          </p:spPr>
          <p:txBody>
            <a:bodyPr/>
            <a:lstStyle/>
            <a:p>
              <a:endParaRPr lang="en-US"/>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028700" y="581042"/>
            <a:ext cx="8253132" cy="885792"/>
          </a:xfrm>
          <a:prstGeom prst="rect">
            <a:avLst/>
          </a:prstGeom>
        </p:spPr>
        <p:txBody>
          <a:bodyPr lIns="0" tIns="0" rIns="0" bIns="0" rtlCol="0" anchor="t">
            <a:spAutoFit/>
          </a:bodyPr>
          <a:lstStyle/>
          <a:p>
            <a:pPr algn="l">
              <a:lnSpc>
                <a:spcPts val="6901"/>
              </a:lnSpc>
            </a:pPr>
            <a:r>
              <a:rPr lang="en-US" sz="5750" b="1" spc="-402">
                <a:solidFill>
                  <a:srgbClr val="0083B5"/>
                </a:solidFill>
                <a:latin typeface="Aileron Bold"/>
                <a:ea typeface="Aileron Bold"/>
                <a:cs typeface="Aileron Bold"/>
                <a:sym typeface="Aileron Bold"/>
              </a:rPr>
              <a:t>Session 3 </a:t>
            </a:r>
            <a:r>
              <a:rPr lang="en-US" sz="5750" b="1" spc="-402">
                <a:solidFill>
                  <a:srgbClr val="0190C8"/>
                </a:solidFill>
                <a:latin typeface="Aileron Bold"/>
                <a:ea typeface="Aileron Bold"/>
                <a:cs typeface="Aileron Bold"/>
                <a:sym typeface="Aileron Bold"/>
              </a:rPr>
              <a:t> </a:t>
            </a:r>
            <a:r>
              <a:rPr lang="en-US" sz="5750" b="1" spc="-402">
                <a:solidFill>
                  <a:srgbClr val="82BF58"/>
                </a:solidFill>
                <a:latin typeface="Aileron Bold"/>
                <a:ea typeface="Aileron Bold"/>
                <a:cs typeface="Aileron Bold"/>
                <a:sym typeface="Aileron Bold"/>
              </a:rPr>
              <a:t>Breakouts</a:t>
            </a:r>
          </a:p>
        </p:txBody>
      </p:sp>
      <p:sp>
        <p:nvSpPr>
          <p:cNvPr id="9" name="TextBox 9"/>
          <p:cNvSpPr txBox="1"/>
          <p:nvPr/>
        </p:nvSpPr>
        <p:spPr>
          <a:xfrm>
            <a:off x="628835" y="2921283"/>
            <a:ext cx="15390884" cy="5581650"/>
          </a:xfrm>
          <a:prstGeom prst="rect">
            <a:avLst/>
          </a:prstGeom>
        </p:spPr>
        <p:txBody>
          <a:bodyPr lIns="0" tIns="0" rIns="0" bIns="0" rtlCol="0" anchor="t">
            <a:spAutoFit/>
          </a:bodyPr>
          <a:lstStyle/>
          <a:p>
            <a:pPr marL="885191" lvl="1" indent="-442595" algn="l">
              <a:lnSpc>
                <a:spcPts val="4920"/>
              </a:lnSpc>
              <a:buFont typeface="Arial"/>
              <a:buChar char="•"/>
            </a:pPr>
            <a:r>
              <a:rPr lang="en-US" sz="4100" b="1">
                <a:solidFill>
                  <a:srgbClr val="000000"/>
                </a:solidFill>
                <a:latin typeface="Aileron Bold"/>
                <a:ea typeface="Aileron Bold"/>
                <a:cs typeface="Aileron Bold"/>
                <a:sym typeface="Aileron Bold"/>
              </a:rPr>
              <a:t>Let the Body Lead: An Embodied Approach to Healing Eating Disorders and Other Chronic Stress Responses </a:t>
            </a:r>
            <a:r>
              <a:rPr lang="en-US" sz="4100">
                <a:solidFill>
                  <a:srgbClr val="000000"/>
                </a:solidFill>
                <a:latin typeface="Aileron"/>
                <a:ea typeface="Aileron"/>
                <a:cs typeface="Aileron"/>
                <a:sym typeface="Aileron"/>
              </a:rPr>
              <a:t>Holly Lowery-Davis, Somatic Practitioner and Coach</a:t>
            </a:r>
            <a:r>
              <a:rPr lang="en-US" sz="4100" b="1">
                <a:solidFill>
                  <a:srgbClr val="0083B5"/>
                </a:solidFill>
                <a:latin typeface="Aileron Bold"/>
                <a:ea typeface="Aileron Bold"/>
                <a:cs typeface="Aileron Bold"/>
                <a:sym typeface="Aileron Bold"/>
              </a:rPr>
              <a:t> </a:t>
            </a:r>
          </a:p>
          <a:p>
            <a:pPr algn="l">
              <a:lnSpc>
                <a:spcPts val="4920"/>
              </a:lnSpc>
            </a:pPr>
            <a:r>
              <a:rPr lang="en-US" sz="4100" b="1">
                <a:solidFill>
                  <a:srgbClr val="0083B5"/>
                </a:solidFill>
                <a:latin typeface="Aileron Bold"/>
                <a:ea typeface="Aileron Bold"/>
                <a:cs typeface="Aileron Bold"/>
                <a:sym typeface="Aileron Bold"/>
              </a:rPr>
              <a:t>         Liberty I</a:t>
            </a:r>
          </a:p>
          <a:p>
            <a:pPr algn="l">
              <a:lnSpc>
                <a:spcPts val="4920"/>
              </a:lnSpc>
            </a:pPr>
            <a:r>
              <a:rPr lang="en-US" sz="4100" b="1">
                <a:solidFill>
                  <a:srgbClr val="0083B5"/>
                </a:solidFill>
                <a:latin typeface="Aileron Bold"/>
                <a:ea typeface="Aileron Bold"/>
                <a:cs typeface="Aileron Bold"/>
                <a:sym typeface="Aileron Bold"/>
              </a:rPr>
              <a:t> </a:t>
            </a:r>
          </a:p>
          <a:p>
            <a:pPr marL="885191" lvl="1" indent="-442595" algn="l">
              <a:lnSpc>
                <a:spcPts val="4920"/>
              </a:lnSpc>
              <a:buFont typeface="Arial"/>
              <a:buChar char="•"/>
            </a:pPr>
            <a:r>
              <a:rPr lang="en-US" sz="4100" b="1">
                <a:solidFill>
                  <a:srgbClr val="000000"/>
                </a:solidFill>
                <a:latin typeface="Aileron Bold"/>
                <a:ea typeface="Aileron Bold"/>
                <a:cs typeface="Aileron Bold"/>
                <a:sym typeface="Aileron Bold"/>
              </a:rPr>
              <a:t>Internet Generation and Adolescence: Cell Phones, Social Media, and Brain Development </a:t>
            </a:r>
            <a:r>
              <a:rPr lang="en-US" sz="4100">
                <a:solidFill>
                  <a:srgbClr val="000000"/>
                </a:solidFill>
                <a:latin typeface="Aileron"/>
                <a:ea typeface="Aileron"/>
                <a:cs typeface="Aileron"/>
                <a:sym typeface="Aileron"/>
              </a:rPr>
              <a:t> Matthew Mulvaney, Ph.D. </a:t>
            </a:r>
            <a:r>
              <a:rPr lang="en-US" sz="4100" b="1">
                <a:solidFill>
                  <a:srgbClr val="0083B5"/>
                </a:solidFill>
                <a:latin typeface="Aileron Bold"/>
                <a:ea typeface="Aileron Bold"/>
                <a:cs typeface="Aileron Bold"/>
                <a:sym typeface="Aileron Bold"/>
              </a:rPr>
              <a:t>Liberty II</a:t>
            </a:r>
          </a:p>
          <a:p>
            <a:pPr algn="l">
              <a:lnSpc>
                <a:spcPts val="4920"/>
              </a:lnSpc>
            </a:pPr>
            <a:endParaRPr lang="en-US" sz="4100" b="1">
              <a:solidFill>
                <a:srgbClr val="0083B5"/>
              </a:solidFill>
              <a:latin typeface="Aileron Bold"/>
              <a:ea typeface="Aileron Bold"/>
              <a:cs typeface="Aileron Bold"/>
              <a:sym typeface="Aileron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24997" y="456681"/>
            <a:ext cx="10900111" cy="1434432"/>
          </a:xfrm>
          <a:prstGeom prst="rect">
            <a:avLst/>
          </a:prstGeom>
        </p:spPr>
        <p:txBody>
          <a:bodyPr lIns="0" tIns="0" rIns="0" bIns="0" rtlCol="0" anchor="t">
            <a:spAutoFit/>
          </a:bodyPr>
          <a:lstStyle/>
          <a:p>
            <a:pPr algn="ctr">
              <a:lnSpc>
                <a:spcPts val="11999"/>
              </a:lnSpc>
            </a:pPr>
            <a:r>
              <a:rPr lang="en-US" sz="9600" b="1" spc="-699" dirty="0">
                <a:solidFill>
                  <a:srgbClr val="0083B5"/>
                </a:solidFill>
                <a:latin typeface="Aileron Bold"/>
                <a:ea typeface="Aileron Bold"/>
                <a:cs typeface="Aileron Bold"/>
                <a:sym typeface="Aileron Bold"/>
              </a:rPr>
              <a:t>Thank You</a:t>
            </a:r>
            <a:r>
              <a:rPr lang="en-US" sz="9600" b="1" spc="-699" dirty="0">
                <a:solidFill>
                  <a:srgbClr val="0190C8"/>
                </a:solidFill>
                <a:latin typeface="Aileron Bold"/>
                <a:ea typeface="Aileron Bold"/>
                <a:cs typeface="Aileron Bold"/>
                <a:sym typeface="Aileron Bold"/>
              </a:rPr>
              <a:t> </a:t>
            </a:r>
            <a:r>
              <a:rPr lang="en-US" sz="9600" b="1" spc="-699" dirty="0">
                <a:solidFill>
                  <a:srgbClr val="82BF58"/>
                </a:solidFill>
                <a:latin typeface="Aileron Bold"/>
                <a:ea typeface="Aileron Bold"/>
                <a:cs typeface="Aileron Bold"/>
                <a:sym typeface="Aileron Bold"/>
              </a:rPr>
              <a:t>Sponsors</a:t>
            </a:r>
          </a:p>
        </p:txBody>
      </p:sp>
      <p:sp>
        <p:nvSpPr>
          <p:cNvPr id="3" name="Freeform 3"/>
          <p:cNvSpPr/>
          <p:nvPr/>
        </p:nvSpPr>
        <p:spPr>
          <a:xfrm>
            <a:off x="3762300" y="4718473"/>
            <a:ext cx="3442300" cy="1032690"/>
          </a:xfrm>
          <a:custGeom>
            <a:avLst/>
            <a:gdLst/>
            <a:ahLst/>
            <a:cxnLst/>
            <a:rect l="l" t="t" r="r" b="b"/>
            <a:pathLst>
              <a:path w="3442300" h="1032690">
                <a:moveTo>
                  <a:pt x="0" y="0"/>
                </a:moveTo>
                <a:lnTo>
                  <a:pt x="3442300" y="0"/>
                </a:lnTo>
                <a:lnTo>
                  <a:pt x="3442300" y="1032690"/>
                </a:lnTo>
                <a:lnTo>
                  <a:pt x="0" y="1032690"/>
                </a:lnTo>
                <a:lnTo>
                  <a:pt x="0" y="0"/>
                </a:lnTo>
                <a:close/>
              </a:path>
            </a:pathLst>
          </a:custGeom>
          <a:blipFill>
            <a:blip r:embed="rId2"/>
            <a:stretch>
              <a:fillRect/>
            </a:stretch>
          </a:blipFill>
        </p:spPr>
        <p:txBody>
          <a:bodyPr/>
          <a:lstStyle/>
          <a:p>
            <a:endParaRPr lang="en-US"/>
          </a:p>
        </p:txBody>
      </p:sp>
      <p:sp>
        <p:nvSpPr>
          <p:cNvPr id="4" name="Freeform 4"/>
          <p:cNvSpPr/>
          <p:nvPr/>
        </p:nvSpPr>
        <p:spPr>
          <a:xfrm>
            <a:off x="7318783" y="4533190"/>
            <a:ext cx="3585145" cy="1272726"/>
          </a:xfrm>
          <a:custGeom>
            <a:avLst/>
            <a:gdLst/>
            <a:ahLst/>
            <a:cxnLst/>
            <a:rect l="l" t="t" r="r" b="b"/>
            <a:pathLst>
              <a:path w="3585145" h="1272726">
                <a:moveTo>
                  <a:pt x="0" y="0"/>
                </a:moveTo>
                <a:lnTo>
                  <a:pt x="3585145" y="0"/>
                </a:lnTo>
                <a:lnTo>
                  <a:pt x="3585145" y="1272726"/>
                </a:lnTo>
                <a:lnTo>
                  <a:pt x="0" y="1272726"/>
                </a:lnTo>
                <a:lnTo>
                  <a:pt x="0" y="0"/>
                </a:lnTo>
                <a:close/>
              </a:path>
            </a:pathLst>
          </a:custGeom>
          <a:blipFill>
            <a:blip r:embed="rId3"/>
            <a:stretch>
              <a:fillRect/>
            </a:stretch>
          </a:blipFill>
        </p:spPr>
        <p:txBody>
          <a:bodyPr/>
          <a:lstStyle/>
          <a:p>
            <a:endParaRPr lang="en-US"/>
          </a:p>
        </p:txBody>
      </p:sp>
      <p:sp>
        <p:nvSpPr>
          <p:cNvPr id="5" name="Freeform 5"/>
          <p:cNvSpPr/>
          <p:nvPr/>
        </p:nvSpPr>
        <p:spPr>
          <a:xfrm>
            <a:off x="294318" y="2715173"/>
            <a:ext cx="3139559" cy="417332"/>
          </a:xfrm>
          <a:custGeom>
            <a:avLst/>
            <a:gdLst/>
            <a:ahLst/>
            <a:cxnLst/>
            <a:rect l="l" t="t" r="r" b="b"/>
            <a:pathLst>
              <a:path w="3139559" h="417332">
                <a:moveTo>
                  <a:pt x="0" y="0"/>
                </a:moveTo>
                <a:lnTo>
                  <a:pt x="3139559" y="0"/>
                </a:lnTo>
                <a:lnTo>
                  <a:pt x="3139559" y="417333"/>
                </a:lnTo>
                <a:lnTo>
                  <a:pt x="0" y="417333"/>
                </a:lnTo>
                <a:lnTo>
                  <a:pt x="0" y="0"/>
                </a:lnTo>
                <a:close/>
              </a:path>
            </a:pathLst>
          </a:custGeom>
          <a:blipFill>
            <a:blip r:embed="rId4"/>
            <a:stretch>
              <a:fillRect b="-12843"/>
            </a:stretch>
          </a:blipFill>
        </p:spPr>
        <p:txBody>
          <a:bodyPr/>
          <a:lstStyle/>
          <a:p>
            <a:endParaRPr lang="en-US"/>
          </a:p>
        </p:txBody>
      </p:sp>
      <p:sp>
        <p:nvSpPr>
          <p:cNvPr id="6" name="Freeform 6"/>
          <p:cNvSpPr/>
          <p:nvPr/>
        </p:nvSpPr>
        <p:spPr>
          <a:xfrm>
            <a:off x="381348" y="4395065"/>
            <a:ext cx="2843649" cy="1611401"/>
          </a:xfrm>
          <a:custGeom>
            <a:avLst/>
            <a:gdLst/>
            <a:ahLst/>
            <a:cxnLst/>
            <a:rect l="l" t="t" r="r" b="b"/>
            <a:pathLst>
              <a:path w="2843649" h="1611401">
                <a:moveTo>
                  <a:pt x="0" y="0"/>
                </a:moveTo>
                <a:lnTo>
                  <a:pt x="2843649" y="0"/>
                </a:lnTo>
                <a:lnTo>
                  <a:pt x="2843649" y="1611401"/>
                </a:lnTo>
                <a:lnTo>
                  <a:pt x="0" y="1611401"/>
                </a:lnTo>
                <a:lnTo>
                  <a:pt x="0" y="0"/>
                </a:lnTo>
                <a:close/>
              </a:path>
            </a:pathLst>
          </a:custGeom>
          <a:blipFill>
            <a:blip r:embed="rId5"/>
            <a:stretch>
              <a:fillRect/>
            </a:stretch>
          </a:blipFill>
        </p:spPr>
        <p:txBody>
          <a:bodyPr/>
          <a:lstStyle/>
          <a:p>
            <a:endParaRPr lang="en-US"/>
          </a:p>
        </p:txBody>
      </p:sp>
      <p:sp>
        <p:nvSpPr>
          <p:cNvPr id="7" name="Freeform 7"/>
          <p:cNvSpPr/>
          <p:nvPr/>
        </p:nvSpPr>
        <p:spPr>
          <a:xfrm>
            <a:off x="7318783" y="2209954"/>
            <a:ext cx="3582725" cy="1845104"/>
          </a:xfrm>
          <a:custGeom>
            <a:avLst/>
            <a:gdLst/>
            <a:ahLst/>
            <a:cxnLst/>
            <a:rect l="l" t="t" r="r" b="b"/>
            <a:pathLst>
              <a:path w="3582725" h="1845104">
                <a:moveTo>
                  <a:pt x="0" y="0"/>
                </a:moveTo>
                <a:lnTo>
                  <a:pt x="3582725" y="0"/>
                </a:lnTo>
                <a:lnTo>
                  <a:pt x="3582725" y="1845103"/>
                </a:lnTo>
                <a:lnTo>
                  <a:pt x="0" y="1845103"/>
                </a:lnTo>
                <a:lnTo>
                  <a:pt x="0" y="0"/>
                </a:lnTo>
                <a:close/>
              </a:path>
            </a:pathLst>
          </a:custGeom>
          <a:blipFill>
            <a:blip r:embed="rId6"/>
            <a:stretch>
              <a:fillRect/>
            </a:stretch>
          </a:blipFill>
        </p:spPr>
        <p:txBody>
          <a:bodyPr/>
          <a:lstStyle/>
          <a:p>
            <a:endParaRPr lang="en-US"/>
          </a:p>
        </p:txBody>
      </p:sp>
      <p:sp>
        <p:nvSpPr>
          <p:cNvPr id="8" name="Freeform 8"/>
          <p:cNvSpPr/>
          <p:nvPr/>
        </p:nvSpPr>
        <p:spPr>
          <a:xfrm>
            <a:off x="7831385" y="6464020"/>
            <a:ext cx="2374184" cy="1978426"/>
          </a:xfrm>
          <a:custGeom>
            <a:avLst/>
            <a:gdLst/>
            <a:ahLst/>
            <a:cxnLst/>
            <a:rect l="l" t="t" r="r" b="b"/>
            <a:pathLst>
              <a:path w="2374184" h="1978426">
                <a:moveTo>
                  <a:pt x="0" y="0"/>
                </a:moveTo>
                <a:lnTo>
                  <a:pt x="2374184" y="0"/>
                </a:lnTo>
                <a:lnTo>
                  <a:pt x="2374184" y="1978426"/>
                </a:lnTo>
                <a:lnTo>
                  <a:pt x="0" y="1978426"/>
                </a:lnTo>
                <a:lnTo>
                  <a:pt x="0" y="0"/>
                </a:lnTo>
                <a:close/>
              </a:path>
            </a:pathLst>
          </a:custGeom>
          <a:blipFill>
            <a:blip r:embed="rId7"/>
            <a:stretch>
              <a:fillRect t="-1428" b="-18574"/>
            </a:stretch>
          </a:blipFill>
        </p:spPr>
        <p:txBody>
          <a:bodyPr/>
          <a:lstStyle/>
          <a:p>
            <a:endParaRPr lang="en-US"/>
          </a:p>
        </p:txBody>
      </p:sp>
      <p:sp>
        <p:nvSpPr>
          <p:cNvPr id="9" name="Freeform 9"/>
          <p:cNvSpPr/>
          <p:nvPr/>
        </p:nvSpPr>
        <p:spPr>
          <a:xfrm>
            <a:off x="11662383" y="4247550"/>
            <a:ext cx="2119548" cy="1844007"/>
          </a:xfrm>
          <a:custGeom>
            <a:avLst/>
            <a:gdLst/>
            <a:ahLst/>
            <a:cxnLst/>
            <a:rect l="l" t="t" r="r" b="b"/>
            <a:pathLst>
              <a:path w="2119548" h="1844007">
                <a:moveTo>
                  <a:pt x="0" y="0"/>
                </a:moveTo>
                <a:lnTo>
                  <a:pt x="2119547" y="0"/>
                </a:lnTo>
                <a:lnTo>
                  <a:pt x="2119547" y="1844006"/>
                </a:lnTo>
                <a:lnTo>
                  <a:pt x="0" y="1844006"/>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11012434" y="2570561"/>
            <a:ext cx="3419445" cy="801807"/>
          </a:xfrm>
          <a:prstGeom prst="rect">
            <a:avLst/>
          </a:prstGeom>
        </p:spPr>
        <p:txBody>
          <a:bodyPr lIns="0" tIns="0" rIns="0" bIns="0" rtlCol="0" anchor="t">
            <a:spAutoFit/>
          </a:bodyPr>
          <a:lstStyle/>
          <a:p>
            <a:pPr algn="ctr">
              <a:lnSpc>
                <a:spcPts val="3053"/>
              </a:lnSpc>
            </a:pPr>
            <a:r>
              <a:rPr lang="en-US" sz="3392" b="1" spc="-101">
                <a:solidFill>
                  <a:srgbClr val="18375D"/>
                </a:solidFill>
                <a:latin typeface="TT Ramillas Heavy"/>
                <a:ea typeface="TT Ramillas Heavy"/>
                <a:cs typeface="TT Ramillas Heavy"/>
                <a:sym typeface="TT Ramillas Heavy"/>
              </a:rPr>
              <a:t>Monica Merante &amp; Brian Cornue</a:t>
            </a:r>
          </a:p>
        </p:txBody>
      </p:sp>
      <p:sp>
        <p:nvSpPr>
          <p:cNvPr id="11" name="Freeform 11"/>
          <p:cNvSpPr/>
          <p:nvPr/>
        </p:nvSpPr>
        <p:spPr>
          <a:xfrm>
            <a:off x="4078742" y="2130179"/>
            <a:ext cx="2809416" cy="1587320"/>
          </a:xfrm>
          <a:custGeom>
            <a:avLst/>
            <a:gdLst/>
            <a:ahLst/>
            <a:cxnLst/>
            <a:rect l="l" t="t" r="r" b="b"/>
            <a:pathLst>
              <a:path w="2809416" h="1587320">
                <a:moveTo>
                  <a:pt x="0" y="0"/>
                </a:moveTo>
                <a:lnTo>
                  <a:pt x="2809416" y="0"/>
                </a:lnTo>
                <a:lnTo>
                  <a:pt x="2809416" y="1587321"/>
                </a:lnTo>
                <a:lnTo>
                  <a:pt x="0" y="1587321"/>
                </a:lnTo>
                <a:lnTo>
                  <a:pt x="0" y="0"/>
                </a:lnTo>
                <a:close/>
              </a:path>
            </a:pathLst>
          </a:custGeom>
          <a:blipFill>
            <a:blip r:embed="rId9"/>
            <a:stretch>
              <a:fillRect/>
            </a:stretch>
          </a:blipFill>
        </p:spPr>
        <p:txBody>
          <a:bodyPr/>
          <a:lstStyle/>
          <a:p>
            <a:endParaRPr lang="en-US"/>
          </a:p>
        </p:txBody>
      </p:sp>
      <p:sp>
        <p:nvSpPr>
          <p:cNvPr id="12" name="Freeform 12"/>
          <p:cNvSpPr/>
          <p:nvPr/>
        </p:nvSpPr>
        <p:spPr>
          <a:xfrm>
            <a:off x="4046299" y="6600676"/>
            <a:ext cx="2841859" cy="1705115"/>
          </a:xfrm>
          <a:custGeom>
            <a:avLst/>
            <a:gdLst/>
            <a:ahLst/>
            <a:cxnLst/>
            <a:rect l="l" t="t" r="r" b="b"/>
            <a:pathLst>
              <a:path w="2841859" h="1705115">
                <a:moveTo>
                  <a:pt x="0" y="0"/>
                </a:moveTo>
                <a:lnTo>
                  <a:pt x="2841859" y="0"/>
                </a:lnTo>
                <a:lnTo>
                  <a:pt x="2841859" y="1705115"/>
                </a:lnTo>
                <a:lnTo>
                  <a:pt x="0" y="1705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1012434" y="6772761"/>
            <a:ext cx="3501854" cy="1155047"/>
          </a:xfrm>
          <a:custGeom>
            <a:avLst/>
            <a:gdLst/>
            <a:ahLst/>
            <a:cxnLst/>
            <a:rect l="l" t="t" r="r" b="b"/>
            <a:pathLst>
              <a:path w="3501854" h="1155047">
                <a:moveTo>
                  <a:pt x="0" y="0"/>
                </a:moveTo>
                <a:lnTo>
                  <a:pt x="3501854" y="0"/>
                </a:lnTo>
                <a:lnTo>
                  <a:pt x="3501854" y="1155046"/>
                </a:lnTo>
                <a:lnTo>
                  <a:pt x="0" y="1155046"/>
                </a:lnTo>
                <a:lnTo>
                  <a:pt x="0" y="0"/>
                </a:lnTo>
                <a:close/>
              </a:path>
            </a:pathLst>
          </a:custGeom>
          <a:blipFill>
            <a:blip r:embed="rId12"/>
            <a:stretch>
              <a:fillRect t="-32580" b="-37199"/>
            </a:stretch>
          </a:blipFill>
        </p:spPr>
        <p:txBody>
          <a:bodyPr/>
          <a:lstStyle/>
          <a:p>
            <a:endParaRPr lang="en-US"/>
          </a:p>
        </p:txBody>
      </p:sp>
      <p:sp>
        <p:nvSpPr>
          <p:cNvPr id="14" name="Freeform 14"/>
          <p:cNvSpPr/>
          <p:nvPr/>
        </p:nvSpPr>
        <p:spPr>
          <a:xfrm>
            <a:off x="14634278" y="4924694"/>
            <a:ext cx="3510847" cy="620250"/>
          </a:xfrm>
          <a:custGeom>
            <a:avLst/>
            <a:gdLst/>
            <a:ahLst/>
            <a:cxnLst/>
            <a:rect l="l" t="t" r="r" b="b"/>
            <a:pathLst>
              <a:path w="3510847" h="620250">
                <a:moveTo>
                  <a:pt x="0" y="0"/>
                </a:moveTo>
                <a:lnTo>
                  <a:pt x="3510847" y="0"/>
                </a:lnTo>
                <a:lnTo>
                  <a:pt x="3510847" y="620249"/>
                </a:lnTo>
                <a:lnTo>
                  <a:pt x="0" y="620249"/>
                </a:lnTo>
                <a:lnTo>
                  <a:pt x="0" y="0"/>
                </a:lnTo>
                <a:close/>
              </a:path>
            </a:pathLst>
          </a:custGeom>
          <a:blipFill>
            <a:blip r:embed="rId13"/>
            <a:stretch>
              <a:fillRect/>
            </a:stretch>
          </a:blipFill>
        </p:spPr>
        <p:txBody>
          <a:bodyPr/>
          <a:lstStyle/>
          <a:p>
            <a:endParaRPr lang="en-US"/>
          </a:p>
        </p:txBody>
      </p:sp>
      <p:sp>
        <p:nvSpPr>
          <p:cNvPr id="15" name="Freeform 15"/>
          <p:cNvSpPr/>
          <p:nvPr/>
        </p:nvSpPr>
        <p:spPr>
          <a:xfrm>
            <a:off x="14693195" y="2548997"/>
            <a:ext cx="3338620" cy="934814"/>
          </a:xfrm>
          <a:custGeom>
            <a:avLst/>
            <a:gdLst/>
            <a:ahLst/>
            <a:cxnLst/>
            <a:rect l="l" t="t" r="r" b="b"/>
            <a:pathLst>
              <a:path w="3338620" h="934814">
                <a:moveTo>
                  <a:pt x="0" y="0"/>
                </a:moveTo>
                <a:lnTo>
                  <a:pt x="3338621" y="0"/>
                </a:lnTo>
                <a:lnTo>
                  <a:pt x="3338621" y="934813"/>
                </a:lnTo>
                <a:lnTo>
                  <a:pt x="0" y="934813"/>
                </a:lnTo>
                <a:lnTo>
                  <a:pt x="0" y="0"/>
                </a:lnTo>
                <a:close/>
              </a:path>
            </a:pathLst>
          </a:custGeom>
          <a:blipFill>
            <a:blip r:embed="rId14"/>
            <a:stretch>
              <a:fillRect/>
            </a:stretch>
          </a:blipFill>
        </p:spPr>
        <p:txBody>
          <a:bodyPr/>
          <a:lstStyle/>
          <a:p>
            <a:endParaRPr lang="en-US"/>
          </a:p>
        </p:txBody>
      </p:sp>
      <p:grpSp>
        <p:nvGrpSpPr>
          <p:cNvPr id="16" name="Group 16"/>
          <p:cNvGrpSpPr/>
          <p:nvPr/>
        </p:nvGrpSpPr>
        <p:grpSpPr>
          <a:xfrm>
            <a:off x="16389701" y="-4023253"/>
            <a:ext cx="5657850" cy="565785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B235"/>
            </a:solidFill>
            <a:ln cap="sq">
              <a:noFill/>
              <a:prstDash val="solid"/>
              <a:miter/>
            </a:ln>
          </p:spPr>
          <p:txBody>
            <a:bodyPr/>
            <a:lstStyle/>
            <a:p>
              <a:endParaRPr lang="en-US"/>
            </a:p>
          </p:txBody>
        </p:sp>
        <p:sp>
          <p:nvSpPr>
            <p:cNvPr id="18" name="TextBox 18"/>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9" name="Group 19"/>
          <p:cNvGrpSpPr/>
          <p:nvPr/>
        </p:nvGrpSpPr>
        <p:grpSpPr>
          <a:xfrm>
            <a:off x="381348" y="444145"/>
            <a:ext cx="1279644" cy="327444"/>
            <a:chOff x="0" y="0"/>
            <a:chExt cx="1706192" cy="436592"/>
          </a:xfrm>
        </p:grpSpPr>
        <p:grpSp>
          <p:nvGrpSpPr>
            <p:cNvPr id="20" name="Group 20"/>
            <p:cNvGrpSpPr/>
            <p:nvPr/>
          </p:nvGrpSpPr>
          <p:grpSpPr>
            <a:xfrm>
              <a:off x="1269600" y="0"/>
              <a:ext cx="436592" cy="43659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2" name="TextBox 22"/>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3" name="Group 23"/>
            <p:cNvGrpSpPr/>
            <p:nvPr/>
          </p:nvGrpSpPr>
          <p:grpSpPr>
            <a:xfrm>
              <a:off x="648514" y="0"/>
              <a:ext cx="436592" cy="43659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5" name="TextBox 2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6" name="Group 26"/>
            <p:cNvGrpSpPr/>
            <p:nvPr/>
          </p:nvGrpSpPr>
          <p:grpSpPr>
            <a:xfrm>
              <a:off x="0" y="0"/>
              <a:ext cx="436592" cy="43659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80EC"/>
              </a:solidFill>
              <a:ln cap="sq">
                <a:noFill/>
                <a:prstDash val="solid"/>
                <a:miter/>
              </a:ln>
            </p:spPr>
            <p:txBody>
              <a:bodyPr/>
              <a:lstStyle/>
              <a:p>
                <a:endParaRPr lang="en-US"/>
              </a:p>
            </p:txBody>
          </p:sp>
          <p:sp>
            <p:nvSpPr>
              <p:cNvPr id="28" name="TextBox 28"/>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grpSp>
        <p:nvGrpSpPr>
          <p:cNvPr id="29" name="Group 29"/>
          <p:cNvGrpSpPr/>
          <p:nvPr/>
        </p:nvGrpSpPr>
        <p:grpSpPr>
          <a:xfrm>
            <a:off x="14693195" y="6464020"/>
            <a:ext cx="6197183" cy="619718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3B5"/>
            </a:solidFill>
            <a:ln cap="sq">
              <a:noFill/>
              <a:prstDash val="solid"/>
              <a:miter/>
            </a:ln>
          </p:spPr>
          <p:txBody>
            <a:bodyPr/>
            <a:lstStyle/>
            <a:p>
              <a:endParaRPr lang="en-US"/>
            </a:p>
          </p:txBody>
        </p:sp>
        <p:sp>
          <p:nvSpPr>
            <p:cNvPr id="31" name="TextBox 3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32" name="Group 32"/>
          <p:cNvGrpSpPr/>
          <p:nvPr/>
        </p:nvGrpSpPr>
        <p:grpSpPr>
          <a:xfrm>
            <a:off x="15638599" y="7609860"/>
            <a:ext cx="2393216" cy="2310104"/>
            <a:chOff x="-64852" y="0"/>
            <a:chExt cx="3190955" cy="3080139"/>
          </a:xfrm>
        </p:grpSpPr>
        <p:sp>
          <p:nvSpPr>
            <p:cNvPr id="33" name="Freeform 33"/>
            <p:cNvSpPr/>
            <p:nvPr/>
          </p:nvSpPr>
          <p:spPr>
            <a:xfrm>
              <a:off x="114702" y="2198006"/>
              <a:ext cx="2845591" cy="882133"/>
            </a:xfrm>
            <a:custGeom>
              <a:avLst/>
              <a:gdLst/>
              <a:ahLst/>
              <a:cxnLst/>
              <a:rect l="l" t="t" r="r" b="b"/>
              <a:pathLst>
                <a:path w="2845591" h="882133">
                  <a:moveTo>
                    <a:pt x="0" y="0"/>
                  </a:moveTo>
                  <a:lnTo>
                    <a:pt x="2845591" y="0"/>
                  </a:lnTo>
                  <a:lnTo>
                    <a:pt x="2845591" y="882133"/>
                  </a:lnTo>
                  <a:lnTo>
                    <a:pt x="0" y="882133"/>
                  </a:lnTo>
                  <a:lnTo>
                    <a:pt x="0" y="0"/>
                  </a:lnTo>
                  <a:close/>
                </a:path>
              </a:pathLst>
            </a:custGeom>
            <a:blipFill>
              <a:blip r:embed="rId15"/>
              <a:stretch>
                <a:fillRect/>
              </a:stretch>
            </a:blipFill>
          </p:spPr>
          <p:txBody>
            <a:bodyPr/>
            <a:lstStyle/>
            <a:p>
              <a:endParaRPr lang="en-US"/>
            </a:p>
          </p:txBody>
        </p:sp>
        <p:sp>
          <p:nvSpPr>
            <p:cNvPr id="34" name="TextBox 34"/>
            <p:cNvSpPr txBox="1"/>
            <p:nvPr/>
          </p:nvSpPr>
          <p:spPr>
            <a:xfrm rot="16200000">
              <a:off x="-426212" y="361360"/>
              <a:ext cx="1763262" cy="1040542"/>
            </a:xfrm>
            <a:prstGeom prst="rect">
              <a:avLst/>
            </a:prstGeom>
          </p:spPr>
          <p:txBody>
            <a:bodyPr lIns="0" tIns="0" rIns="0" bIns="0" rtlCol="0" anchor="t">
              <a:spAutoFit/>
            </a:bodyPr>
            <a:lstStyle/>
            <a:p>
              <a:pPr algn="ctr">
                <a:lnSpc>
                  <a:spcPts val="6866"/>
                </a:lnSpc>
              </a:pPr>
              <a:r>
                <a:rPr lang="en-US" sz="4000" b="1" spc="230" dirty="0">
                  <a:solidFill>
                    <a:srgbClr val="82BF58"/>
                  </a:solidFill>
                  <a:latin typeface="Antonio Ultra-Bold"/>
                  <a:ea typeface="Antonio Ultra-Bold"/>
                  <a:cs typeface="Antonio Ultra-Bold"/>
                  <a:sym typeface="Antonio Ultra-Bold"/>
                </a:rPr>
                <a:t>2025</a:t>
              </a:r>
            </a:p>
          </p:txBody>
        </p:sp>
        <p:sp>
          <p:nvSpPr>
            <p:cNvPr id="35" name="TextBox 35"/>
            <p:cNvSpPr txBox="1"/>
            <p:nvPr/>
          </p:nvSpPr>
          <p:spPr>
            <a:xfrm>
              <a:off x="996558" y="440906"/>
              <a:ext cx="2102183" cy="1347157"/>
            </a:xfrm>
            <a:prstGeom prst="rect">
              <a:avLst/>
            </a:prstGeom>
          </p:spPr>
          <p:txBody>
            <a:bodyPr lIns="0" tIns="0" rIns="0" bIns="0" rtlCol="0" anchor="t">
              <a:spAutoFit/>
            </a:bodyPr>
            <a:lstStyle/>
            <a:p>
              <a:pPr algn="just">
                <a:lnSpc>
                  <a:spcPts val="2584"/>
                </a:lnSpc>
              </a:pPr>
              <a:r>
                <a:rPr lang="en-US" sz="2721" b="1">
                  <a:solidFill>
                    <a:srgbClr val="FFFFFF"/>
                  </a:solidFill>
                  <a:latin typeface="Libre Franklin Bold"/>
                  <a:ea typeface="Libre Franklin Bold"/>
                  <a:cs typeface="Libre Franklin Bold"/>
                  <a:sym typeface="Libre Franklin Bold"/>
                </a:rPr>
                <a:t>MENTAL </a:t>
              </a:r>
            </a:p>
            <a:p>
              <a:pPr algn="just">
                <a:lnSpc>
                  <a:spcPts val="2584"/>
                </a:lnSpc>
              </a:pPr>
              <a:r>
                <a:rPr lang="en-US" sz="2721" b="1">
                  <a:solidFill>
                    <a:srgbClr val="FFFFFF"/>
                  </a:solidFill>
                  <a:latin typeface="Libre Franklin Bold"/>
                  <a:ea typeface="Libre Franklin Bold"/>
                  <a:cs typeface="Libre Franklin Bold"/>
                  <a:sym typeface="Libre Franklin Bold"/>
                </a:rPr>
                <a:t>HEALTH</a:t>
              </a:r>
            </a:p>
            <a:p>
              <a:pPr algn="just">
                <a:lnSpc>
                  <a:spcPts val="2584"/>
                </a:lnSpc>
              </a:pPr>
              <a:r>
                <a:rPr lang="en-US" sz="2721" b="1">
                  <a:solidFill>
                    <a:srgbClr val="FFFFFF"/>
                  </a:solidFill>
                  <a:latin typeface="Libre Franklin Bold"/>
                  <a:ea typeface="Libre Franklin Bold"/>
                  <a:cs typeface="Libre Franklin Bold"/>
                  <a:sym typeface="Libre Franklin Bold"/>
                </a:rPr>
                <a:t>SUMMIT</a:t>
              </a:r>
            </a:p>
          </p:txBody>
        </p:sp>
        <p:sp>
          <p:nvSpPr>
            <p:cNvPr id="36" name="TextBox 36"/>
            <p:cNvSpPr txBox="1"/>
            <p:nvPr/>
          </p:nvSpPr>
          <p:spPr>
            <a:xfrm>
              <a:off x="996558" y="38100"/>
              <a:ext cx="2129545" cy="336131"/>
            </a:xfrm>
            <a:prstGeom prst="rect">
              <a:avLst/>
            </a:prstGeom>
          </p:spPr>
          <p:txBody>
            <a:bodyPr lIns="0" tIns="0" rIns="0" bIns="0" rtlCol="0" anchor="t">
              <a:spAutoFit/>
            </a:bodyPr>
            <a:lstStyle/>
            <a:p>
              <a:pPr algn="l">
                <a:lnSpc>
                  <a:spcPts val="1837"/>
                </a:lnSpc>
              </a:pPr>
              <a:r>
                <a:rPr lang="en-US" sz="1934" b="1">
                  <a:solidFill>
                    <a:srgbClr val="FEFEFE"/>
                  </a:solidFill>
                  <a:latin typeface="Libre Franklin Bold"/>
                  <a:ea typeface="Libre Franklin Bold"/>
                  <a:cs typeface="Libre Franklin Bold"/>
                  <a:sym typeface="Libre Franklin Bold"/>
                </a:rPr>
                <a:t>CNY YOUTH </a:t>
              </a:r>
            </a:p>
          </p:txBody>
        </p:sp>
        <p:sp>
          <p:nvSpPr>
            <p:cNvPr id="37" name="TextBox 37"/>
            <p:cNvSpPr txBox="1"/>
            <p:nvPr/>
          </p:nvSpPr>
          <p:spPr>
            <a:xfrm>
              <a:off x="0" y="1969756"/>
              <a:ext cx="1235395" cy="159906"/>
            </a:xfrm>
            <a:prstGeom prst="rect">
              <a:avLst/>
            </a:prstGeom>
          </p:spPr>
          <p:txBody>
            <a:bodyPr lIns="0" tIns="0" rIns="0" bIns="0" rtlCol="0" anchor="t">
              <a:spAutoFit/>
            </a:bodyPr>
            <a:lstStyle/>
            <a:p>
              <a:pPr algn="just">
                <a:lnSpc>
                  <a:spcPts val="994"/>
                </a:lnSpc>
              </a:pPr>
              <a:r>
                <a:rPr lang="en-US" sz="710" b="1">
                  <a:solidFill>
                    <a:srgbClr val="82BF58"/>
                  </a:solidFill>
                  <a:latin typeface="Montserrat Bold"/>
                  <a:ea typeface="Montserrat Bold"/>
                  <a:cs typeface="Montserrat Bold"/>
                  <a:sym typeface="Montserrat Bold"/>
                </a:rPr>
                <a:t>PRESENTED BY</a:t>
              </a:r>
            </a:p>
          </p:txBody>
        </p:sp>
      </p:grpSp>
      <p:grpSp>
        <p:nvGrpSpPr>
          <p:cNvPr id="38" name="Group 38"/>
          <p:cNvGrpSpPr/>
          <p:nvPr/>
        </p:nvGrpSpPr>
        <p:grpSpPr>
          <a:xfrm>
            <a:off x="-3505108" y="8442446"/>
            <a:ext cx="5657850" cy="565785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B235"/>
            </a:solidFill>
            <a:ln cap="sq">
              <a:noFill/>
              <a:prstDash val="solid"/>
              <a:miter/>
            </a:ln>
          </p:spPr>
          <p:txBody>
            <a:bodyPr/>
            <a:lstStyle/>
            <a:p>
              <a:endParaRPr lang="en-US"/>
            </a:p>
          </p:txBody>
        </p:sp>
        <p:sp>
          <p:nvSpPr>
            <p:cNvPr id="40" name="TextBox 4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grpSp>
        <p:nvGrpSpPr>
          <p:cNvPr id="3" name="Group 3"/>
          <p:cNvGrpSpPr/>
          <p:nvPr/>
        </p:nvGrpSpPr>
        <p:grpSpPr>
          <a:xfrm>
            <a:off x="12601001" y="432546"/>
            <a:ext cx="5228989" cy="7693897"/>
            <a:chOff x="0" y="0"/>
            <a:chExt cx="4550410" cy="6695440"/>
          </a:xfrm>
        </p:grpSpPr>
        <p:sp>
          <p:nvSpPr>
            <p:cNvPr id="4" name="Freeform 4"/>
            <p:cNvSpPr/>
            <p:nvPr/>
          </p:nvSpPr>
          <p:spPr>
            <a:xfrm>
              <a:off x="-321310" y="-312420"/>
              <a:ext cx="5191760" cy="7321550"/>
            </a:xfrm>
            <a:custGeom>
              <a:avLst/>
              <a:gdLst/>
              <a:ahLst/>
              <a:cxnLst/>
              <a:rect l="l" t="t" r="r" b="b"/>
              <a:pathLst>
                <a:path w="5191760" h="732155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blipFill>
              <a:blip r:embed="rId4"/>
              <a:stretch>
                <a:fillRect l="-50801" r="-70070"/>
              </a:stretch>
            </a:blipFill>
          </p:spPr>
          <p:txBody>
            <a:bodyPr/>
            <a:lstStyle/>
            <a:p>
              <a:endParaRPr lang="en-US"/>
            </a:p>
          </p:txBody>
        </p:sp>
      </p:grpSp>
      <p:grpSp>
        <p:nvGrpSpPr>
          <p:cNvPr id="5" name="Group 5"/>
          <p:cNvGrpSpPr/>
          <p:nvPr/>
        </p:nvGrpSpPr>
        <p:grpSpPr>
          <a:xfrm rot="6577529">
            <a:off x="10764976" y="1582343"/>
            <a:ext cx="8801462" cy="5286250"/>
            <a:chOff x="0" y="0"/>
            <a:chExt cx="3050163" cy="1831959"/>
          </a:xfrm>
        </p:grpSpPr>
        <p:sp>
          <p:nvSpPr>
            <p:cNvPr id="6" name="Freeform 6"/>
            <p:cNvSpPr/>
            <p:nvPr/>
          </p:nvSpPr>
          <p:spPr>
            <a:xfrm>
              <a:off x="0" y="0"/>
              <a:ext cx="3050163" cy="1831959"/>
            </a:xfrm>
            <a:custGeom>
              <a:avLst/>
              <a:gdLst/>
              <a:ahLst/>
              <a:cxnLst/>
              <a:rect l="l" t="t" r="r" b="b"/>
              <a:pathLst>
                <a:path w="3050163" h="1831959">
                  <a:moveTo>
                    <a:pt x="1525081" y="0"/>
                  </a:moveTo>
                  <a:cubicBezTo>
                    <a:pt x="682802" y="0"/>
                    <a:pt x="0" y="410098"/>
                    <a:pt x="0" y="915980"/>
                  </a:cubicBezTo>
                  <a:cubicBezTo>
                    <a:pt x="0" y="1421861"/>
                    <a:pt x="682802" y="1831959"/>
                    <a:pt x="1525081" y="1831959"/>
                  </a:cubicBezTo>
                  <a:cubicBezTo>
                    <a:pt x="2367361" y="1831959"/>
                    <a:pt x="3050163" y="1421861"/>
                    <a:pt x="3050163" y="915980"/>
                  </a:cubicBezTo>
                  <a:cubicBezTo>
                    <a:pt x="3050163" y="410098"/>
                    <a:pt x="2367361" y="0"/>
                    <a:pt x="1525081" y="0"/>
                  </a:cubicBezTo>
                  <a:close/>
                </a:path>
              </a:pathLst>
            </a:custGeom>
            <a:solidFill>
              <a:srgbClr val="000000">
                <a:alpha val="0"/>
              </a:srgbClr>
            </a:solidFill>
            <a:ln w="38100" cap="sq">
              <a:solidFill>
                <a:srgbClr val="FFF8DD"/>
              </a:solidFill>
              <a:prstDash val="sysDot"/>
              <a:miter/>
            </a:ln>
          </p:spPr>
          <p:txBody>
            <a:bodyPr/>
            <a:lstStyle/>
            <a:p>
              <a:endParaRPr lang="en-US"/>
            </a:p>
          </p:txBody>
        </p:sp>
        <p:sp>
          <p:nvSpPr>
            <p:cNvPr id="7" name="TextBox 7"/>
            <p:cNvSpPr txBox="1"/>
            <p:nvPr/>
          </p:nvSpPr>
          <p:spPr>
            <a:xfrm>
              <a:off x="285953" y="200321"/>
              <a:ext cx="2478257" cy="1459892"/>
            </a:xfrm>
            <a:prstGeom prst="rect">
              <a:avLst/>
            </a:prstGeom>
          </p:spPr>
          <p:txBody>
            <a:bodyPr lIns="50800" tIns="50800" rIns="50800" bIns="50800" rtlCol="0" anchor="ctr"/>
            <a:lstStyle/>
            <a:p>
              <a:pPr algn="ctr">
                <a:lnSpc>
                  <a:spcPts val="2699"/>
                </a:lnSpc>
              </a:pPr>
              <a:endParaRPr/>
            </a:p>
          </p:txBody>
        </p:sp>
      </p:grpSp>
      <p:sp>
        <p:nvSpPr>
          <p:cNvPr id="8" name="TextBox 8"/>
          <p:cNvSpPr txBox="1"/>
          <p:nvPr/>
        </p:nvSpPr>
        <p:spPr>
          <a:xfrm>
            <a:off x="636968" y="3228304"/>
            <a:ext cx="12312178" cy="3063876"/>
          </a:xfrm>
          <a:prstGeom prst="rect">
            <a:avLst/>
          </a:prstGeom>
        </p:spPr>
        <p:txBody>
          <a:bodyPr lIns="0" tIns="0" rIns="0" bIns="0" rtlCol="0" anchor="t">
            <a:spAutoFit/>
          </a:bodyPr>
          <a:lstStyle/>
          <a:p>
            <a:pPr marL="755644" lvl="1" indent="-377822" algn="l">
              <a:lnSpc>
                <a:spcPts val="4899"/>
              </a:lnSpc>
              <a:buFont typeface="Arial"/>
              <a:buChar char="•"/>
            </a:pPr>
            <a:r>
              <a:rPr lang="en-US" sz="3499" b="1" i="1">
                <a:solidFill>
                  <a:srgbClr val="FFF8DD"/>
                </a:solidFill>
                <a:latin typeface="Cormorant Garamond Bold Italics"/>
                <a:ea typeface="Cormorant Garamond Bold Italics"/>
                <a:cs typeface="Cormorant Garamond Bold Italics"/>
                <a:sym typeface="Cormorant Garamond Bold Italics"/>
              </a:rPr>
              <a:t>Understanding burnout &amp; compassion fatigue</a:t>
            </a:r>
          </a:p>
          <a:p>
            <a:pPr marL="755644" lvl="1" indent="-377822" algn="l">
              <a:lnSpc>
                <a:spcPts val="4899"/>
              </a:lnSpc>
              <a:buFont typeface="Arial"/>
              <a:buChar char="•"/>
            </a:pPr>
            <a:r>
              <a:rPr lang="en-US" sz="3499" b="1" i="1">
                <a:solidFill>
                  <a:srgbClr val="FFF8DD"/>
                </a:solidFill>
                <a:latin typeface="Cormorant Garamond Bold Italics"/>
                <a:ea typeface="Cormorant Garamond Bold Italics"/>
                <a:cs typeface="Cormorant Garamond Bold Italics"/>
                <a:sym typeface="Cormorant Garamond Bold Italics"/>
              </a:rPr>
              <a:t>Recognizing early signs</a:t>
            </a:r>
          </a:p>
          <a:p>
            <a:pPr marL="755644" lvl="1" indent="-377822" algn="l">
              <a:lnSpc>
                <a:spcPts val="4899"/>
              </a:lnSpc>
              <a:buFont typeface="Arial"/>
              <a:buChar char="•"/>
            </a:pPr>
            <a:r>
              <a:rPr lang="en-US" sz="3499" b="1" i="1">
                <a:solidFill>
                  <a:srgbClr val="FFF8DD"/>
                </a:solidFill>
                <a:latin typeface="Cormorant Garamond Bold Italics"/>
                <a:ea typeface="Cormorant Garamond Bold Italics"/>
                <a:cs typeface="Cormorant Garamond Bold Italics"/>
                <a:sym typeface="Cormorant Garamond Bold Italics"/>
              </a:rPr>
              <a:t>The science of stress</a:t>
            </a:r>
          </a:p>
          <a:p>
            <a:pPr marL="755644" lvl="1" indent="-377822" algn="l">
              <a:lnSpc>
                <a:spcPts val="4899"/>
              </a:lnSpc>
              <a:buFont typeface="Arial"/>
              <a:buChar char="•"/>
            </a:pPr>
            <a:r>
              <a:rPr lang="en-US" sz="3499" b="1" i="1">
                <a:solidFill>
                  <a:srgbClr val="FFF8DD"/>
                </a:solidFill>
                <a:latin typeface="Cormorant Garamond Bold Italics"/>
                <a:ea typeface="Cormorant Garamond Bold Italics"/>
                <a:cs typeface="Cormorant Garamond Bold Italics"/>
                <a:sym typeface="Cormorant Garamond Bold Italics"/>
              </a:rPr>
              <a:t>Tools for regulation &amp; renewal</a:t>
            </a:r>
          </a:p>
          <a:p>
            <a:pPr marL="755644" lvl="1" indent="-377822" algn="l">
              <a:lnSpc>
                <a:spcPts val="4899"/>
              </a:lnSpc>
              <a:buFont typeface="Arial"/>
              <a:buChar char="•"/>
            </a:pPr>
            <a:r>
              <a:rPr lang="en-US" sz="3499" b="1" i="1">
                <a:solidFill>
                  <a:srgbClr val="FFF8DD"/>
                </a:solidFill>
                <a:latin typeface="Cormorant Garamond Bold Italics"/>
                <a:ea typeface="Cormorant Garamond Bold Italics"/>
                <a:cs typeface="Cormorant Garamond Bold Italics"/>
                <a:sym typeface="Cormorant Garamond Bold Italics"/>
              </a:rPr>
              <a:t>Building resilience — personally &amp; collectively</a:t>
            </a:r>
          </a:p>
        </p:txBody>
      </p:sp>
      <p:sp>
        <p:nvSpPr>
          <p:cNvPr id="9" name="TextBox 9"/>
          <p:cNvSpPr txBox="1"/>
          <p:nvPr/>
        </p:nvSpPr>
        <p:spPr>
          <a:xfrm>
            <a:off x="134849" y="1724529"/>
            <a:ext cx="11363230" cy="1101736"/>
          </a:xfrm>
          <a:prstGeom prst="rect">
            <a:avLst/>
          </a:prstGeom>
        </p:spPr>
        <p:txBody>
          <a:bodyPr lIns="0" tIns="0" rIns="0" bIns="0" rtlCol="0" anchor="t">
            <a:spAutoFit/>
          </a:bodyPr>
          <a:lstStyle/>
          <a:p>
            <a:pPr algn="ctr">
              <a:lnSpc>
                <a:spcPts val="9099"/>
              </a:lnSpc>
              <a:spcBef>
                <a:spcPct val="0"/>
              </a:spcBef>
            </a:pPr>
            <a:r>
              <a:rPr lang="en-US" sz="6499">
                <a:solidFill>
                  <a:srgbClr val="FFF8DD"/>
                </a:solidFill>
                <a:latin typeface="Black Mango"/>
                <a:ea typeface="Black Mango"/>
                <a:cs typeface="Black Mango"/>
                <a:sym typeface="Black Mango"/>
              </a:rPr>
              <a:t>What We’ll Explore Today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AutoShape 3"/>
          <p:cNvSpPr/>
          <p:nvPr/>
        </p:nvSpPr>
        <p:spPr>
          <a:xfrm>
            <a:off x="8221690" y="7058397"/>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Freeform 4"/>
          <p:cNvSpPr/>
          <p:nvPr/>
        </p:nvSpPr>
        <p:spPr>
          <a:xfrm>
            <a:off x="422366" y="2685745"/>
            <a:ext cx="7469770" cy="5755987"/>
          </a:xfrm>
          <a:custGeom>
            <a:avLst/>
            <a:gdLst/>
            <a:ahLst/>
            <a:cxnLst/>
            <a:rect l="l" t="t" r="r" b="b"/>
            <a:pathLst>
              <a:path w="7469770" h="5755987">
                <a:moveTo>
                  <a:pt x="0" y="0"/>
                </a:moveTo>
                <a:lnTo>
                  <a:pt x="7469770" y="0"/>
                </a:lnTo>
                <a:lnTo>
                  <a:pt x="7469770" y="5755986"/>
                </a:lnTo>
                <a:lnTo>
                  <a:pt x="0" y="5755986"/>
                </a:lnTo>
                <a:lnTo>
                  <a:pt x="0" y="0"/>
                </a:lnTo>
                <a:close/>
              </a:path>
            </a:pathLst>
          </a:custGeom>
          <a:blipFill>
            <a:blip r:embed="rId3"/>
            <a:stretch>
              <a:fillRect l="-15585"/>
            </a:stretch>
          </a:blipFill>
        </p:spPr>
        <p:txBody>
          <a:bodyPr/>
          <a:lstStyle/>
          <a:p>
            <a:endParaRPr lang="en-US"/>
          </a:p>
        </p:txBody>
      </p:sp>
      <p:sp>
        <p:nvSpPr>
          <p:cNvPr id="5" name="TextBox 5"/>
          <p:cNvSpPr txBox="1"/>
          <p:nvPr/>
        </p:nvSpPr>
        <p:spPr>
          <a:xfrm>
            <a:off x="4420344" y="1104900"/>
            <a:ext cx="8303865" cy="908857"/>
          </a:xfrm>
          <a:prstGeom prst="rect">
            <a:avLst/>
          </a:prstGeom>
        </p:spPr>
        <p:txBody>
          <a:bodyPr lIns="0" tIns="0" rIns="0" bIns="0" rtlCol="0" anchor="t">
            <a:spAutoFit/>
          </a:bodyPr>
          <a:lstStyle/>
          <a:p>
            <a:pPr algn="ctr">
              <a:lnSpc>
                <a:spcPts val="7032"/>
              </a:lnSpc>
              <a:spcBef>
                <a:spcPct val="0"/>
              </a:spcBef>
            </a:pPr>
            <a:r>
              <a:rPr lang="en-US" sz="6511">
                <a:solidFill>
                  <a:srgbClr val="FFFFFF"/>
                </a:solidFill>
                <a:latin typeface="Black Mango"/>
                <a:ea typeface="Black Mango"/>
                <a:cs typeface="Black Mango"/>
                <a:sym typeface="Black Mango"/>
              </a:rPr>
              <a:t>The Lens of Delivery</a:t>
            </a:r>
          </a:p>
        </p:txBody>
      </p:sp>
      <p:sp>
        <p:nvSpPr>
          <p:cNvPr id="6" name="TextBox 6"/>
          <p:cNvSpPr txBox="1"/>
          <p:nvPr/>
        </p:nvSpPr>
        <p:spPr>
          <a:xfrm>
            <a:off x="7892136" y="3105553"/>
            <a:ext cx="6821794" cy="3551731"/>
          </a:xfrm>
          <a:prstGeom prst="rect">
            <a:avLst/>
          </a:prstGeom>
        </p:spPr>
        <p:txBody>
          <a:bodyPr lIns="0" tIns="0" rIns="0" bIns="0" rtlCol="0" anchor="t">
            <a:spAutoFit/>
          </a:bodyPr>
          <a:lstStyle/>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“trauma-informed” practice</a:t>
            </a:r>
          </a:p>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social justice lens</a:t>
            </a:r>
          </a:p>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black women</a:t>
            </a:r>
          </a:p>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many privileges </a:t>
            </a:r>
          </a:p>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self-proclaimed “do gooder”</a:t>
            </a:r>
          </a:p>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a tinsy bit “woo-woo”</a:t>
            </a:r>
          </a:p>
          <a:p>
            <a:pPr marL="816962" lvl="1" indent="-408481" algn="l">
              <a:lnSpc>
                <a:spcPts val="4086"/>
              </a:lnSpc>
              <a:buFont typeface="Arial"/>
              <a:buChar char="•"/>
            </a:pPr>
            <a:r>
              <a:rPr lang="en-US" sz="3783">
                <a:solidFill>
                  <a:srgbClr val="FFFFFF"/>
                </a:solidFill>
                <a:latin typeface="Glacial Indifference"/>
                <a:ea typeface="Glacial Indifference"/>
                <a:cs typeface="Glacial Indifference"/>
                <a:sym typeface="Glacial Indifference"/>
              </a:rPr>
              <a:t>a smidge of big nerd energy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2514600" y="1257300"/>
            <a:ext cx="12932349" cy="1125308"/>
          </a:xfrm>
          <a:prstGeom prst="rect">
            <a:avLst/>
          </a:prstGeom>
        </p:spPr>
        <p:txBody>
          <a:bodyPr wrap="square" lIns="0" tIns="0" rIns="0" bIns="0" rtlCol="0" anchor="t">
            <a:spAutoFit/>
          </a:bodyPr>
          <a:lstStyle/>
          <a:p>
            <a:pPr algn="ctr">
              <a:lnSpc>
                <a:spcPts val="9099"/>
              </a:lnSpc>
              <a:spcBef>
                <a:spcPct val="0"/>
              </a:spcBef>
            </a:pPr>
            <a:r>
              <a:rPr lang="en-US" sz="6499" dirty="0">
                <a:solidFill>
                  <a:srgbClr val="FFFFFF"/>
                </a:solidFill>
                <a:latin typeface="Black Mango"/>
                <a:ea typeface="Black Mango"/>
                <a:cs typeface="Black Mango"/>
                <a:sym typeface="Black Mango"/>
              </a:rPr>
              <a:t>Grounding &amp; Agreements</a:t>
            </a:r>
          </a:p>
        </p:txBody>
      </p:sp>
      <p:sp>
        <p:nvSpPr>
          <p:cNvPr id="4" name="TextBox 4"/>
          <p:cNvSpPr txBox="1"/>
          <p:nvPr/>
        </p:nvSpPr>
        <p:spPr>
          <a:xfrm>
            <a:off x="3370383" y="2905206"/>
            <a:ext cx="11547235" cy="3133944"/>
          </a:xfrm>
          <a:prstGeom prst="rect">
            <a:avLst/>
          </a:prstGeom>
        </p:spPr>
        <p:txBody>
          <a:bodyPr lIns="0" tIns="0" rIns="0" bIns="0" rtlCol="0" anchor="t">
            <a:spAutoFit/>
          </a:bodyPr>
          <a:lstStyle/>
          <a:p>
            <a:pPr marL="969689" lvl="1" indent="-484845" algn="l">
              <a:lnSpc>
                <a:spcPts val="6287"/>
              </a:lnSpc>
              <a:buFont typeface="Arial"/>
              <a:buChar char="•"/>
            </a:pPr>
            <a:r>
              <a:rPr lang="en-US" sz="4491">
                <a:solidFill>
                  <a:srgbClr val="FFFFFF"/>
                </a:solidFill>
                <a:latin typeface="Cormorant Garamond"/>
                <a:ea typeface="Cormorant Garamond"/>
                <a:cs typeface="Cormorant Garamond"/>
                <a:sym typeface="Cormorant Garamond"/>
              </a:rPr>
              <a:t>Confidentiality &amp; care</a:t>
            </a:r>
          </a:p>
          <a:p>
            <a:pPr marL="969689" lvl="1" indent="-484845" algn="l">
              <a:lnSpc>
                <a:spcPts val="6287"/>
              </a:lnSpc>
              <a:buFont typeface="Arial"/>
              <a:buChar char="•"/>
            </a:pPr>
            <a:r>
              <a:rPr lang="en-US" sz="4491">
                <a:solidFill>
                  <a:srgbClr val="FFFFFF"/>
                </a:solidFill>
                <a:latin typeface="Cormorant Garamond"/>
                <a:ea typeface="Cormorant Garamond"/>
                <a:cs typeface="Cormorant Garamond"/>
                <a:sym typeface="Cormorant Garamond"/>
              </a:rPr>
              <a:t>Be present, not perfect</a:t>
            </a:r>
          </a:p>
          <a:p>
            <a:pPr marL="969689" lvl="1" indent="-484845" algn="l">
              <a:lnSpc>
                <a:spcPts val="6287"/>
              </a:lnSpc>
              <a:buFont typeface="Arial"/>
              <a:buChar char="•"/>
            </a:pPr>
            <a:r>
              <a:rPr lang="en-US" sz="4491">
                <a:solidFill>
                  <a:srgbClr val="FFFFFF"/>
                </a:solidFill>
                <a:latin typeface="Cormorant Garamond"/>
                <a:ea typeface="Cormorant Garamond"/>
                <a:cs typeface="Cormorant Garamond"/>
                <a:sym typeface="Cormorant Garamond"/>
              </a:rPr>
              <a:t>Take what you need, leave what you don’t</a:t>
            </a:r>
          </a:p>
          <a:p>
            <a:pPr marL="969689" lvl="1" indent="-484845" algn="l">
              <a:lnSpc>
                <a:spcPts val="6287"/>
              </a:lnSpc>
              <a:buFont typeface="Arial"/>
              <a:buChar char="•"/>
            </a:pPr>
            <a:r>
              <a:rPr lang="en-US" sz="4491">
                <a:solidFill>
                  <a:srgbClr val="FFFFFF"/>
                </a:solidFill>
                <a:latin typeface="Cormorant Garamond"/>
                <a:ea typeface="Cormorant Garamond"/>
                <a:cs typeface="Cormorant Garamond"/>
                <a:sym typeface="Cormorant Garamond"/>
              </a:rPr>
              <a:t>Honor your capacity</a:t>
            </a:r>
          </a:p>
        </p:txBody>
      </p:sp>
      <p:sp>
        <p:nvSpPr>
          <p:cNvPr id="5" name="AutoShape 5"/>
          <p:cNvSpPr/>
          <p:nvPr/>
        </p:nvSpPr>
        <p:spPr>
          <a:xfrm>
            <a:off x="5589654" y="2505156"/>
            <a:ext cx="6492240" cy="0"/>
          </a:xfrm>
          <a:prstGeom prst="line">
            <a:avLst/>
          </a:prstGeom>
          <a:ln w="381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7581454" y="4498227"/>
            <a:ext cx="3125093" cy="812055"/>
          </a:xfrm>
          <a:prstGeom prst="rect">
            <a:avLst/>
          </a:prstGeom>
        </p:spPr>
        <p:txBody>
          <a:bodyPr lIns="0" tIns="0" rIns="0" bIns="0" rtlCol="0" anchor="t">
            <a:spAutoFit/>
          </a:bodyPr>
          <a:lstStyle/>
          <a:p>
            <a:pPr algn="ctr">
              <a:lnSpc>
                <a:spcPts val="6247"/>
              </a:lnSpc>
              <a:spcBef>
                <a:spcPct val="0"/>
              </a:spcBef>
            </a:pPr>
            <a:r>
              <a:rPr lang="en-US" sz="5784">
                <a:solidFill>
                  <a:srgbClr val="301F02"/>
                </a:solidFill>
                <a:latin typeface="Black Mango"/>
                <a:ea typeface="Black Mango"/>
                <a:cs typeface="Black Mango"/>
                <a:sym typeface="Black Mango"/>
              </a:rPr>
              <a:t>check-in</a:t>
            </a:r>
          </a:p>
        </p:txBody>
      </p:sp>
      <p:sp>
        <p:nvSpPr>
          <p:cNvPr id="4" name="AutoShape 4"/>
          <p:cNvSpPr/>
          <p:nvPr/>
        </p:nvSpPr>
        <p:spPr>
          <a:xfrm>
            <a:off x="5897880" y="5964173"/>
            <a:ext cx="6492240" cy="0"/>
          </a:xfrm>
          <a:prstGeom prst="line">
            <a:avLst/>
          </a:prstGeom>
          <a:ln w="38100" cap="flat">
            <a:solidFill>
              <a:srgbClr val="301F02"/>
            </a:solidFill>
            <a:prstDash val="solid"/>
            <a:headEnd type="none" w="sm" len="sm"/>
            <a:tailEnd type="none" w="sm" len="sm"/>
          </a:ln>
        </p:spPr>
        <p:txBody>
          <a:bodyPr/>
          <a:lstStyle/>
          <a:p>
            <a:endParaRPr lang="en-US"/>
          </a:p>
        </p:txBody>
      </p:sp>
      <p:sp>
        <p:nvSpPr>
          <p:cNvPr id="5" name="TextBox 5"/>
          <p:cNvSpPr txBox="1"/>
          <p:nvPr/>
        </p:nvSpPr>
        <p:spPr>
          <a:xfrm>
            <a:off x="5515756" y="6847148"/>
            <a:ext cx="7256487" cy="554735"/>
          </a:xfrm>
          <a:prstGeom prst="rect">
            <a:avLst/>
          </a:prstGeom>
        </p:spPr>
        <p:txBody>
          <a:bodyPr lIns="0" tIns="0" rIns="0" bIns="0" rtlCol="0" anchor="t">
            <a:spAutoFit/>
          </a:bodyPr>
          <a:lstStyle/>
          <a:p>
            <a:pPr algn="ctr">
              <a:lnSpc>
                <a:spcPts val="4211"/>
              </a:lnSpc>
              <a:spcBef>
                <a:spcPct val="0"/>
              </a:spcBef>
            </a:pPr>
            <a:r>
              <a:rPr lang="en-US" sz="3899" i="1">
                <a:solidFill>
                  <a:srgbClr val="301F02"/>
                </a:solidFill>
                <a:latin typeface="Glacial Indifference Italics"/>
                <a:ea typeface="Glacial Indifference Italics"/>
                <a:cs typeface="Glacial Indifference Italics"/>
                <a:sym typeface="Glacial Indifference Italics"/>
              </a:rPr>
              <a:t>"what brought you into this work?"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3" t="-10233" r="-1659" b="-11187"/>
            </a:stretch>
          </a:blipFill>
        </p:spPr>
        <p:txBody>
          <a:bodyPr/>
          <a:lstStyle/>
          <a:p>
            <a:endParaRPr lang="en-US"/>
          </a:p>
        </p:txBody>
      </p:sp>
      <p:sp>
        <p:nvSpPr>
          <p:cNvPr id="3" name="TextBox 3"/>
          <p:cNvSpPr txBox="1"/>
          <p:nvPr/>
        </p:nvSpPr>
        <p:spPr>
          <a:xfrm>
            <a:off x="12007938" y="8402338"/>
            <a:ext cx="4832261" cy="502539"/>
          </a:xfrm>
          <a:prstGeom prst="rect">
            <a:avLst/>
          </a:prstGeom>
        </p:spPr>
        <p:txBody>
          <a:bodyPr wrap="square" lIns="0" tIns="0" rIns="0" bIns="0" rtlCol="0" anchor="t">
            <a:spAutoFit/>
          </a:bodyPr>
          <a:lstStyle/>
          <a:p>
            <a:pPr algn="ctr">
              <a:lnSpc>
                <a:spcPts val="3887"/>
              </a:lnSpc>
              <a:spcBef>
                <a:spcPct val="0"/>
              </a:spcBef>
            </a:pPr>
            <a:r>
              <a:rPr lang="en-US" sz="3599" dirty="0">
                <a:solidFill>
                  <a:srgbClr val="FFF8DD"/>
                </a:solidFill>
                <a:latin typeface="Glacial Indifference"/>
                <a:ea typeface="Glacial Indifference"/>
                <a:cs typeface="Glacial Indifference"/>
                <a:sym typeface="Glacial Indifference"/>
              </a:rPr>
              <a:t>cred: Audre Lorde</a:t>
            </a:r>
          </a:p>
        </p:txBody>
      </p:sp>
      <p:grpSp>
        <p:nvGrpSpPr>
          <p:cNvPr id="4" name="Group 4"/>
          <p:cNvGrpSpPr/>
          <p:nvPr/>
        </p:nvGrpSpPr>
        <p:grpSpPr>
          <a:xfrm>
            <a:off x="2764518" y="2541041"/>
            <a:ext cx="12758965" cy="5204918"/>
            <a:chOff x="0" y="0"/>
            <a:chExt cx="3360386" cy="1370843"/>
          </a:xfrm>
        </p:grpSpPr>
        <p:sp>
          <p:nvSpPr>
            <p:cNvPr id="5" name="Freeform 5"/>
            <p:cNvSpPr/>
            <p:nvPr/>
          </p:nvSpPr>
          <p:spPr>
            <a:xfrm>
              <a:off x="0" y="0"/>
              <a:ext cx="3360386" cy="1370843"/>
            </a:xfrm>
            <a:custGeom>
              <a:avLst/>
              <a:gdLst/>
              <a:ahLst/>
              <a:cxnLst/>
              <a:rect l="l" t="t" r="r" b="b"/>
              <a:pathLst>
                <a:path w="3360386" h="1370843">
                  <a:moveTo>
                    <a:pt x="1680193" y="0"/>
                  </a:moveTo>
                  <a:cubicBezTo>
                    <a:pt x="752248" y="0"/>
                    <a:pt x="0" y="306874"/>
                    <a:pt x="0" y="685421"/>
                  </a:cubicBezTo>
                  <a:cubicBezTo>
                    <a:pt x="0" y="1063969"/>
                    <a:pt x="752248" y="1370843"/>
                    <a:pt x="1680193" y="1370843"/>
                  </a:cubicBezTo>
                  <a:cubicBezTo>
                    <a:pt x="2608138" y="1370843"/>
                    <a:pt x="3360386" y="1063969"/>
                    <a:pt x="3360386" y="685421"/>
                  </a:cubicBezTo>
                  <a:cubicBezTo>
                    <a:pt x="3360386" y="306874"/>
                    <a:pt x="2608138" y="0"/>
                    <a:pt x="1680193" y="0"/>
                  </a:cubicBezTo>
                  <a:close/>
                </a:path>
              </a:pathLst>
            </a:custGeom>
            <a:solidFill>
              <a:srgbClr val="FFF8DD"/>
            </a:solidFill>
          </p:spPr>
          <p:txBody>
            <a:bodyPr/>
            <a:lstStyle/>
            <a:p>
              <a:endParaRPr lang="en-US"/>
            </a:p>
          </p:txBody>
        </p:sp>
        <p:sp>
          <p:nvSpPr>
            <p:cNvPr id="6" name="TextBox 6"/>
            <p:cNvSpPr txBox="1"/>
            <p:nvPr/>
          </p:nvSpPr>
          <p:spPr>
            <a:xfrm>
              <a:off x="315036" y="157091"/>
              <a:ext cx="2730313" cy="1085235"/>
            </a:xfrm>
            <a:prstGeom prst="rect">
              <a:avLst/>
            </a:prstGeom>
          </p:spPr>
          <p:txBody>
            <a:bodyPr lIns="50800" tIns="50800" rIns="50800" bIns="50800" rtlCol="0" anchor="ctr"/>
            <a:lstStyle/>
            <a:p>
              <a:pPr algn="ctr">
                <a:lnSpc>
                  <a:spcPts val="2699"/>
                </a:lnSpc>
              </a:pPr>
              <a:endParaRPr/>
            </a:p>
          </p:txBody>
        </p:sp>
      </p:grpSp>
      <p:grpSp>
        <p:nvGrpSpPr>
          <p:cNvPr id="7" name="Group 7"/>
          <p:cNvGrpSpPr/>
          <p:nvPr/>
        </p:nvGrpSpPr>
        <p:grpSpPr>
          <a:xfrm>
            <a:off x="2925732" y="2242848"/>
            <a:ext cx="12436536" cy="5801305"/>
            <a:chOff x="0" y="0"/>
            <a:chExt cx="3120429" cy="1455595"/>
          </a:xfrm>
        </p:grpSpPr>
        <p:sp>
          <p:nvSpPr>
            <p:cNvPr id="8" name="Freeform 8"/>
            <p:cNvSpPr/>
            <p:nvPr/>
          </p:nvSpPr>
          <p:spPr>
            <a:xfrm>
              <a:off x="0" y="0"/>
              <a:ext cx="3120429" cy="1455595"/>
            </a:xfrm>
            <a:custGeom>
              <a:avLst/>
              <a:gdLst/>
              <a:ahLst/>
              <a:cxnLst/>
              <a:rect l="l" t="t" r="r" b="b"/>
              <a:pathLst>
                <a:path w="3120429" h="1455595">
                  <a:moveTo>
                    <a:pt x="1560215" y="0"/>
                  </a:moveTo>
                  <a:cubicBezTo>
                    <a:pt x="698532" y="0"/>
                    <a:pt x="0" y="325846"/>
                    <a:pt x="0" y="727798"/>
                  </a:cubicBezTo>
                  <a:cubicBezTo>
                    <a:pt x="0" y="1129749"/>
                    <a:pt x="698532" y="1455595"/>
                    <a:pt x="1560215" y="1455595"/>
                  </a:cubicBezTo>
                  <a:cubicBezTo>
                    <a:pt x="2421897" y="1455595"/>
                    <a:pt x="3120429" y="1129749"/>
                    <a:pt x="3120429" y="727798"/>
                  </a:cubicBezTo>
                  <a:cubicBezTo>
                    <a:pt x="3120429" y="325846"/>
                    <a:pt x="2421897" y="0"/>
                    <a:pt x="1560215" y="0"/>
                  </a:cubicBezTo>
                  <a:close/>
                </a:path>
              </a:pathLst>
            </a:custGeom>
            <a:solidFill>
              <a:srgbClr val="000000">
                <a:alpha val="0"/>
              </a:srgbClr>
            </a:solidFill>
            <a:ln w="38100" cap="sq">
              <a:solidFill>
                <a:srgbClr val="FFF8DD"/>
              </a:solidFill>
              <a:prstDash val="sysDot"/>
              <a:miter/>
            </a:ln>
          </p:spPr>
          <p:txBody>
            <a:bodyPr/>
            <a:lstStyle/>
            <a:p>
              <a:endParaRPr lang="en-US"/>
            </a:p>
          </p:txBody>
        </p:sp>
        <p:sp>
          <p:nvSpPr>
            <p:cNvPr id="9" name="TextBox 9"/>
            <p:cNvSpPr txBox="1"/>
            <p:nvPr/>
          </p:nvSpPr>
          <p:spPr>
            <a:xfrm>
              <a:off x="292540" y="165037"/>
              <a:ext cx="2535349" cy="1154096"/>
            </a:xfrm>
            <a:prstGeom prst="rect">
              <a:avLst/>
            </a:prstGeom>
          </p:spPr>
          <p:txBody>
            <a:bodyPr lIns="50800" tIns="50800" rIns="50800" bIns="50800" rtlCol="0" anchor="ctr"/>
            <a:lstStyle/>
            <a:p>
              <a:pPr algn="ctr">
                <a:lnSpc>
                  <a:spcPts val="2699"/>
                </a:lnSpc>
              </a:pPr>
              <a:endParaRPr/>
            </a:p>
          </p:txBody>
        </p:sp>
      </p:grpSp>
      <p:sp>
        <p:nvSpPr>
          <p:cNvPr id="10" name="TextBox 10"/>
          <p:cNvSpPr txBox="1"/>
          <p:nvPr/>
        </p:nvSpPr>
        <p:spPr>
          <a:xfrm>
            <a:off x="3573387" y="4083027"/>
            <a:ext cx="11408422" cy="2362320"/>
          </a:xfrm>
          <a:prstGeom prst="rect">
            <a:avLst/>
          </a:prstGeom>
        </p:spPr>
        <p:txBody>
          <a:bodyPr lIns="0" tIns="0" rIns="0" bIns="0" rtlCol="0" anchor="t">
            <a:spAutoFit/>
          </a:bodyPr>
          <a:lstStyle/>
          <a:p>
            <a:pPr algn="ctr">
              <a:lnSpc>
                <a:spcPts val="6337"/>
              </a:lnSpc>
            </a:pPr>
            <a:r>
              <a:rPr lang="en-US" sz="4282" spc="81">
                <a:solidFill>
                  <a:srgbClr val="0B302A"/>
                </a:solidFill>
                <a:latin typeface="Black Mango"/>
                <a:ea typeface="Black Mango"/>
                <a:cs typeface="Black Mango"/>
                <a:sym typeface="Black Mango"/>
              </a:rPr>
              <a:t>“Caring for myself is not self-indulgence, it is self-preservation, and that is an act of political warfare.”</a:t>
            </a:r>
          </a:p>
        </p:txBody>
      </p:sp>
      <p:sp>
        <p:nvSpPr>
          <p:cNvPr id="11" name="AutoShape 11"/>
          <p:cNvSpPr/>
          <p:nvPr/>
        </p:nvSpPr>
        <p:spPr>
          <a:xfrm>
            <a:off x="8606264" y="9224962"/>
            <a:ext cx="16230600" cy="0"/>
          </a:xfrm>
          <a:prstGeom prst="line">
            <a:avLst/>
          </a:prstGeom>
          <a:ln w="19050" cap="rnd">
            <a:solidFill>
              <a:srgbClr val="FFF8DD"/>
            </a:solidFill>
            <a:prstDash val="solid"/>
            <a:headEnd type="none" w="sm" len="sm"/>
            <a:tailEnd type="none" w="sm" len="sm"/>
          </a:ln>
        </p:spPr>
        <p:txBody>
          <a:bodyPr/>
          <a:lstStyle/>
          <a:p>
            <a:endParaRPr lang="en-US"/>
          </a:p>
        </p:txBody>
      </p:sp>
      <p:sp>
        <p:nvSpPr>
          <p:cNvPr id="12" name="AutoShape 12"/>
          <p:cNvSpPr/>
          <p:nvPr/>
        </p:nvSpPr>
        <p:spPr>
          <a:xfrm>
            <a:off x="-6548864" y="1169636"/>
            <a:ext cx="16230600" cy="0"/>
          </a:xfrm>
          <a:prstGeom prst="line">
            <a:avLst/>
          </a:prstGeom>
          <a:ln w="19050" cap="rnd">
            <a:solidFill>
              <a:srgbClr val="FFF8DD"/>
            </a:solidFill>
            <a:prstDash val="solid"/>
            <a:headEnd type="none" w="sm" len="sm"/>
            <a:tailEnd type="none" w="sm" len="sm"/>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3" t="-10233" r="-1659" b="-11187"/>
            </a:stretch>
          </a:blipFill>
        </p:spPr>
        <p:txBody>
          <a:bodyPr/>
          <a:lstStyle/>
          <a:p>
            <a:endParaRPr lang="en-US"/>
          </a:p>
        </p:txBody>
      </p:sp>
      <p:sp>
        <p:nvSpPr>
          <p:cNvPr id="3" name="TextBox 3"/>
          <p:cNvSpPr txBox="1"/>
          <p:nvPr/>
        </p:nvSpPr>
        <p:spPr>
          <a:xfrm>
            <a:off x="4419600" y="1181100"/>
            <a:ext cx="9774888" cy="1125308"/>
          </a:xfrm>
          <a:prstGeom prst="rect">
            <a:avLst/>
          </a:prstGeom>
        </p:spPr>
        <p:txBody>
          <a:bodyPr wrap="square" lIns="0" tIns="0" rIns="0" bIns="0" rtlCol="0" anchor="t">
            <a:spAutoFit/>
          </a:bodyPr>
          <a:lstStyle/>
          <a:p>
            <a:pPr algn="ctr">
              <a:lnSpc>
                <a:spcPts val="9099"/>
              </a:lnSpc>
              <a:spcBef>
                <a:spcPct val="0"/>
              </a:spcBef>
            </a:pPr>
            <a:r>
              <a:rPr lang="en-US" sz="6499" dirty="0">
                <a:solidFill>
                  <a:srgbClr val="FFFFFF"/>
                </a:solidFill>
                <a:latin typeface="Black Mango"/>
                <a:ea typeface="Black Mango"/>
                <a:cs typeface="Black Mango"/>
                <a:sym typeface="Black Mango"/>
              </a:rPr>
              <a:t>Defining the Terms</a:t>
            </a:r>
          </a:p>
        </p:txBody>
      </p:sp>
      <p:sp>
        <p:nvSpPr>
          <p:cNvPr id="4" name="TextBox 4"/>
          <p:cNvSpPr txBox="1"/>
          <p:nvPr/>
        </p:nvSpPr>
        <p:spPr>
          <a:xfrm>
            <a:off x="219606" y="2386525"/>
            <a:ext cx="17579091" cy="5124812"/>
          </a:xfrm>
          <a:prstGeom prst="rect">
            <a:avLst/>
          </a:prstGeom>
        </p:spPr>
        <p:txBody>
          <a:bodyPr lIns="0" tIns="0" rIns="0" bIns="0" rtlCol="0" anchor="t">
            <a:spAutoFit/>
          </a:bodyPr>
          <a:lstStyle/>
          <a:p>
            <a:pPr algn="ctr">
              <a:lnSpc>
                <a:spcPts val="6805"/>
              </a:lnSpc>
              <a:spcBef>
                <a:spcPct val="0"/>
              </a:spcBef>
            </a:pPr>
            <a:r>
              <a:rPr lang="en-US" sz="4860" b="1">
                <a:solidFill>
                  <a:srgbClr val="FFFFFF"/>
                </a:solidFill>
                <a:latin typeface="Cormorant Garamond Bold"/>
                <a:ea typeface="Cormorant Garamond Bold"/>
                <a:cs typeface="Cormorant Garamond Bold"/>
                <a:sym typeface="Cormorant Garamond Bold"/>
              </a:rPr>
              <a:t>Burnout: </a:t>
            </a:r>
          </a:p>
          <a:p>
            <a:pPr algn="ctr">
              <a:lnSpc>
                <a:spcPts val="6805"/>
              </a:lnSpc>
              <a:spcBef>
                <a:spcPct val="0"/>
              </a:spcBef>
            </a:pPr>
            <a:r>
              <a:rPr lang="en-US" sz="4860">
                <a:solidFill>
                  <a:srgbClr val="FFFFFF"/>
                </a:solidFill>
                <a:latin typeface="Cormorant Garamond"/>
                <a:ea typeface="Cormorant Garamond"/>
                <a:cs typeface="Cormorant Garamond"/>
                <a:sym typeface="Cormorant Garamond"/>
              </a:rPr>
              <a:t>Emotional exhaustion, depersonalization, and reduced sense of accomplishment caused by chronic workplace stress.</a:t>
            </a:r>
          </a:p>
          <a:p>
            <a:pPr algn="ctr">
              <a:lnSpc>
                <a:spcPts val="6805"/>
              </a:lnSpc>
              <a:spcBef>
                <a:spcPct val="0"/>
              </a:spcBef>
            </a:pPr>
            <a:endParaRPr lang="en-US" sz="4860">
              <a:solidFill>
                <a:srgbClr val="FFFFFF"/>
              </a:solidFill>
              <a:latin typeface="Cormorant Garamond"/>
              <a:ea typeface="Cormorant Garamond"/>
              <a:cs typeface="Cormorant Garamond"/>
              <a:sym typeface="Cormorant Garamond"/>
            </a:endParaRPr>
          </a:p>
          <a:p>
            <a:pPr algn="ctr">
              <a:lnSpc>
                <a:spcPts val="6805"/>
              </a:lnSpc>
              <a:spcBef>
                <a:spcPct val="0"/>
              </a:spcBef>
            </a:pPr>
            <a:r>
              <a:rPr lang="en-US" sz="4860" b="1">
                <a:solidFill>
                  <a:srgbClr val="FFFFFF"/>
                </a:solidFill>
                <a:latin typeface="Cormorant Garamond Bold"/>
                <a:ea typeface="Cormorant Garamond Bold"/>
                <a:cs typeface="Cormorant Garamond Bold"/>
                <a:sym typeface="Cormorant Garamond Bold"/>
              </a:rPr>
              <a:t>Compassion Fatigue:</a:t>
            </a:r>
            <a:r>
              <a:rPr lang="en-US" sz="4860">
                <a:solidFill>
                  <a:srgbClr val="FFFFFF"/>
                </a:solidFill>
                <a:latin typeface="Cormorant Garamond"/>
                <a:ea typeface="Cormorant Garamond"/>
                <a:cs typeface="Cormorant Garamond"/>
                <a:sym typeface="Cormorant Garamond"/>
              </a:rPr>
              <a:t> </a:t>
            </a:r>
          </a:p>
          <a:p>
            <a:pPr algn="ctr">
              <a:lnSpc>
                <a:spcPts val="6805"/>
              </a:lnSpc>
              <a:spcBef>
                <a:spcPct val="0"/>
              </a:spcBef>
            </a:pPr>
            <a:r>
              <a:rPr lang="en-US" sz="4860">
                <a:solidFill>
                  <a:srgbClr val="FFFFFF"/>
                </a:solidFill>
                <a:latin typeface="Cormorant Garamond"/>
                <a:ea typeface="Cormorant Garamond"/>
                <a:cs typeface="Cormorant Garamond"/>
                <a:sym typeface="Cormorant Garamond"/>
              </a:rPr>
              <a:t>Emotional residue or strain from exposure to others’ suffering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07A2C09BC22E4EB1188B786ADC0AC7" ma:contentTypeVersion="11" ma:contentTypeDescription="Create a new document." ma:contentTypeScope="" ma:versionID="a587b16e543d5107108c3efe077e66e0">
  <xsd:schema xmlns:xsd="http://www.w3.org/2001/XMLSchema" xmlns:xs="http://www.w3.org/2001/XMLSchema" xmlns:p="http://schemas.microsoft.com/office/2006/metadata/properties" xmlns:ns2="b8547edd-bb24-4177-9359-c1138fa2c85e" xmlns:ns3="4e069c72-bcb2-476c-91df-51f851679503" targetNamespace="http://schemas.microsoft.com/office/2006/metadata/properties" ma:root="true" ma:fieldsID="25f9ddbe6399c645e0ccc9eabdc777a7" ns2:_="" ns3:_="">
    <xsd:import namespace="b8547edd-bb24-4177-9359-c1138fa2c85e"/>
    <xsd:import namespace="4e069c72-bcb2-476c-91df-51f8516795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547edd-bb24-4177-9359-c1138fa2c8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11d870-db02-4cc5-a48c-47a8d777bfcb"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069c72-bcb2-476c-91df-51f8516795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36ccf82-145b-4bfd-b44b-3715217fd259}" ma:internalName="TaxCatchAll" ma:showField="CatchAllData" ma:web="4e069c72-bcb2-476c-91df-51f8516795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547edd-bb24-4177-9359-c1138fa2c85e">
      <Terms xmlns="http://schemas.microsoft.com/office/infopath/2007/PartnerControls"/>
    </lcf76f155ced4ddcb4097134ff3c332f>
    <TaxCatchAll xmlns="4e069c72-bcb2-476c-91df-51f851679503" xsi:nil="true"/>
  </documentManagement>
</p:properties>
</file>

<file path=customXml/itemProps1.xml><?xml version="1.0" encoding="utf-8"?>
<ds:datastoreItem xmlns:ds="http://schemas.openxmlformats.org/officeDocument/2006/customXml" ds:itemID="{298B341F-BCA2-449A-B358-4DB2BD27DDAE}"/>
</file>

<file path=customXml/itemProps2.xml><?xml version="1.0" encoding="utf-8"?>
<ds:datastoreItem xmlns:ds="http://schemas.openxmlformats.org/officeDocument/2006/customXml" ds:itemID="{89C9A0C1-83E9-4242-8AC9-D4CAEBC56847}"/>
</file>

<file path=customXml/itemProps3.xml><?xml version="1.0" encoding="utf-8"?>
<ds:datastoreItem xmlns:ds="http://schemas.openxmlformats.org/officeDocument/2006/customXml" ds:itemID="{4B51693D-E4B7-481F-A821-18A668511873}"/>
</file>

<file path=docProps/app.xml><?xml version="1.0" encoding="utf-8"?>
<Properties xmlns="http://schemas.openxmlformats.org/officeDocument/2006/extended-properties" xmlns:vt="http://schemas.openxmlformats.org/officeDocument/2006/docPropsVTypes">
  <TotalTime>6</TotalTime>
  <Words>1495</Words>
  <Application>Microsoft Office PowerPoint</Application>
  <PresentationFormat>Custom</PresentationFormat>
  <Paragraphs>200</Paragraphs>
  <Slides>36</Slides>
  <Notes>10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36</vt:i4>
      </vt:variant>
    </vt:vector>
  </HeadingPairs>
  <TitlesOfParts>
    <vt:vector size="58" baseType="lpstr">
      <vt:lpstr>Open Sauce</vt:lpstr>
      <vt:lpstr>Glacial Indifference</vt:lpstr>
      <vt:lpstr>Libre Franklin Bold</vt:lpstr>
      <vt:lpstr>Glacial Indifference Bold</vt:lpstr>
      <vt:lpstr>Cormorant Garamond Bold</vt:lpstr>
      <vt:lpstr>Open Sauce Bold</vt:lpstr>
      <vt:lpstr>Glacial Indifference Bold Italics</vt:lpstr>
      <vt:lpstr>Cormorant Garamond Italics</vt:lpstr>
      <vt:lpstr>Calibri</vt:lpstr>
      <vt:lpstr>Arial</vt:lpstr>
      <vt:lpstr>Cormorant Garamond</vt:lpstr>
      <vt:lpstr>Cormorant Garamond Bold Italics</vt:lpstr>
      <vt:lpstr>TT Ramillas Heavy</vt:lpstr>
      <vt:lpstr>Aileron Bold</vt:lpstr>
      <vt:lpstr>TAN Pearl</vt:lpstr>
      <vt:lpstr>Aileron</vt:lpstr>
      <vt:lpstr>Antonio Ultra-Bold</vt:lpstr>
      <vt:lpstr>Black Mango Bold</vt:lpstr>
      <vt:lpstr>Glacial Indifference Italics</vt:lpstr>
      <vt:lpstr>Montserrat Bold</vt:lpstr>
      <vt:lpstr>Black Mango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OUR Mental Health</dc:title>
  <cp:lastModifiedBy>Kristine Knutson</cp:lastModifiedBy>
  <cp:revision>4</cp:revision>
  <dcterms:created xsi:type="dcterms:W3CDTF">2006-08-16T00:00:00Z</dcterms:created>
  <dcterms:modified xsi:type="dcterms:W3CDTF">2025-10-21T17:55:33Z</dcterms:modified>
  <dc:identifier>DAGi7Qp634A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0x0101008D07A2C09BC22E4EB1188B786ADC0AC7</vt:lpwstr>
  </property>
</Properties>
</file>