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84" r:id="rId2"/>
    <p:sldId id="256" r:id="rId3"/>
    <p:sldId id="265" r:id="rId4"/>
    <p:sldId id="267" r:id="rId5"/>
    <p:sldId id="271" r:id="rId6"/>
    <p:sldId id="260" r:id="rId7"/>
    <p:sldId id="259" r:id="rId8"/>
    <p:sldId id="261" r:id="rId9"/>
    <p:sldId id="278" r:id="rId10"/>
    <p:sldId id="268" r:id="rId11"/>
    <p:sldId id="262" r:id="rId12"/>
    <p:sldId id="281" r:id="rId13"/>
    <p:sldId id="263" r:id="rId14"/>
    <p:sldId id="266" r:id="rId15"/>
    <p:sldId id="264" r:id="rId16"/>
    <p:sldId id="272" r:id="rId17"/>
    <p:sldId id="273" r:id="rId18"/>
    <p:sldId id="274" r:id="rId19"/>
    <p:sldId id="279" r:id="rId20"/>
    <p:sldId id="280" r:id="rId21"/>
    <p:sldId id="282" r:id="rId22"/>
    <p:sldId id="283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8"/>
    <p:restoredTop sz="95646"/>
  </p:normalViewPr>
  <p:slideViewPr>
    <p:cSldViewPr snapToGrid="0">
      <p:cViewPr varScale="1">
        <p:scale>
          <a:sx n="102" d="100"/>
          <a:sy n="102" d="100"/>
        </p:scale>
        <p:origin x="7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9058-53AD-AD49-AFAA-F48F6F15A3F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121-889D-1540-810D-E679A135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76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9058-53AD-AD49-AFAA-F48F6F15A3F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121-889D-1540-810D-E679A135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48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9058-53AD-AD49-AFAA-F48F6F15A3F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121-889D-1540-810D-E679A135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5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9058-53AD-AD49-AFAA-F48F6F15A3F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121-889D-1540-810D-E679A135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9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9058-53AD-AD49-AFAA-F48F6F15A3F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121-889D-1540-810D-E679A135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21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9058-53AD-AD49-AFAA-F48F6F15A3F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121-889D-1540-810D-E679A135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0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9058-53AD-AD49-AFAA-F48F6F15A3F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121-889D-1540-810D-E679A13520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1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9058-53AD-AD49-AFAA-F48F6F15A3F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121-889D-1540-810D-E679A135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3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9058-53AD-AD49-AFAA-F48F6F15A3F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121-889D-1540-810D-E679A135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48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9058-53AD-AD49-AFAA-F48F6F15A3F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121-889D-1540-810D-E679A135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BC99058-53AD-AD49-AFAA-F48F6F15A3F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121-889D-1540-810D-E679A135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8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BC99058-53AD-AD49-AFAA-F48F6F15A3F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6138121-889D-1540-810D-E679A135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0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-434400" y="3230782"/>
            <a:ext cx="13038159" cy="4113613"/>
            <a:chOff x="0" y="0"/>
            <a:chExt cx="5150878" cy="16251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50878" cy="1625131"/>
            </a:xfrm>
            <a:custGeom>
              <a:avLst/>
              <a:gdLst/>
              <a:ahLst/>
              <a:cxnLst/>
              <a:rect l="l" t="t" r="r" b="b"/>
              <a:pathLst>
                <a:path w="5150878" h="1625131">
                  <a:moveTo>
                    <a:pt x="20189" y="0"/>
                  </a:moveTo>
                  <a:lnTo>
                    <a:pt x="5130689" y="0"/>
                  </a:lnTo>
                  <a:cubicBezTo>
                    <a:pt x="5136043" y="0"/>
                    <a:pt x="5141178" y="2127"/>
                    <a:pt x="5144965" y="5913"/>
                  </a:cubicBezTo>
                  <a:cubicBezTo>
                    <a:pt x="5148751" y="9699"/>
                    <a:pt x="5150878" y="14834"/>
                    <a:pt x="5150878" y="20189"/>
                  </a:cubicBezTo>
                  <a:lnTo>
                    <a:pt x="5150878" y="1604942"/>
                  </a:lnTo>
                  <a:cubicBezTo>
                    <a:pt x="5150878" y="1610297"/>
                    <a:pt x="5148751" y="1615432"/>
                    <a:pt x="5144965" y="1619218"/>
                  </a:cubicBezTo>
                  <a:cubicBezTo>
                    <a:pt x="5141178" y="1623004"/>
                    <a:pt x="5136043" y="1625131"/>
                    <a:pt x="5130689" y="1625131"/>
                  </a:cubicBezTo>
                  <a:lnTo>
                    <a:pt x="20189" y="1625131"/>
                  </a:lnTo>
                  <a:cubicBezTo>
                    <a:pt x="14834" y="1625131"/>
                    <a:pt x="9699" y="1623004"/>
                    <a:pt x="5913" y="1619218"/>
                  </a:cubicBezTo>
                  <a:cubicBezTo>
                    <a:pt x="2127" y="1615432"/>
                    <a:pt x="0" y="1610297"/>
                    <a:pt x="0" y="1604942"/>
                  </a:cubicBezTo>
                  <a:lnTo>
                    <a:pt x="0" y="20189"/>
                  </a:lnTo>
                  <a:cubicBezTo>
                    <a:pt x="0" y="14834"/>
                    <a:pt x="2127" y="9699"/>
                    <a:pt x="5913" y="5913"/>
                  </a:cubicBezTo>
                  <a:cubicBezTo>
                    <a:pt x="9699" y="2127"/>
                    <a:pt x="14834" y="0"/>
                    <a:pt x="2018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150878" cy="16441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rot="-10800000">
            <a:off x="1865889" y="3940897"/>
            <a:ext cx="8473893" cy="789365"/>
          </a:xfrm>
          <a:custGeom>
            <a:avLst/>
            <a:gdLst/>
            <a:ahLst/>
            <a:cxnLst/>
            <a:rect l="l" t="t" r="r" b="b"/>
            <a:pathLst>
              <a:path w="12710840" h="1184047">
                <a:moveTo>
                  <a:pt x="0" y="0"/>
                </a:moveTo>
                <a:lnTo>
                  <a:pt x="12710840" y="0"/>
                </a:lnTo>
                <a:lnTo>
                  <a:pt x="12710840" y="1184046"/>
                </a:lnTo>
                <a:lnTo>
                  <a:pt x="0" y="1184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 b="-208633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7"/>
          <p:cNvGrpSpPr/>
          <p:nvPr/>
        </p:nvGrpSpPr>
        <p:grpSpPr>
          <a:xfrm>
            <a:off x="1865889" y="1409057"/>
            <a:ext cx="8487564" cy="2755072"/>
            <a:chOff x="0" y="0"/>
            <a:chExt cx="3353112" cy="10884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53112" cy="1088423"/>
            </a:xfrm>
            <a:custGeom>
              <a:avLst/>
              <a:gdLst/>
              <a:ahLst/>
              <a:cxnLst/>
              <a:rect l="l" t="t" r="r" b="b"/>
              <a:pathLst>
                <a:path w="3353112" h="1088423">
                  <a:moveTo>
                    <a:pt x="15202" y="0"/>
                  </a:moveTo>
                  <a:lnTo>
                    <a:pt x="3337909" y="0"/>
                  </a:lnTo>
                  <a:cubicBezTo>
                    <a:pt x="3341941" y="0"/>
                    <a:pt x="3345808" y="1602"/>
                    <a:pt x="3348659" y="4453"/>
                  </a:cubicBezTo>
                  <a:cubicBezTo>
                    <a:pt x="3351510" y="7304"/>
                    <a:pt x="3353112" y="11171"/>
                    <a:pt x="3353112" y="15202"/>
                  </a:cubicBezTo>
                  <a:lnTo>
                    <a:pt x="3353112" y="1073221"/>
                  </a:lnTo>
                  <a:cubicBezTo>
                    <a:pt x="3353112" y="1077253"/>
                    <a:pt x="3351510" y="1081120"/>
                    <a:pt x="3348659" y="1083971"/>
                  </a:cubicBezTo>
                  <a:cubicBezTo>
                    <a:pt x="3345808" y="1086822"/>
                    <a:pt x="3341941" y="1088423"/>
                    <a:pt x="3337909" y="1088423"/>
                  </a:cubicBezTo>
                  <a:lnTo>
                    <a:pt x="15202" y="1088423"/>
                  </a:lnTo>
                  <a:cubicBezTo>
                    <a:pt x="11171" y="1088423"/>
                    <a:pt x="7304" y="1086822"/>
                    <a:pt x="4453" y="1083971"/>
                  </a:cubicBezTo>
                  <a:cubicBezTo>
                    <a:pt x="1602" y="1081120"/>
                    <a:pt x="0" y="1077253"/>
                    <a:pt x="0" y="1073221"/>
                  </a:cubicBezTo>
                  <a:lnTo>
                    <a:pt x="0" y="15202"/>
                  </a:lnTo>
                  <a:cubicBezTo>
                    <a:pt x="0" y="11171"/>
                    <a:pt x="1602" y="7304"/>
                    <a:pt x="4453" y="4453"/>
                  </a:cubicBezTo>
                  <a:cubicBezTo>
                    <a:pt x="7304" y="1602"/>
                    <a:pt x="11171" y="0"/>
                    <a:pt x="15202" y="0"/>
                  </a:cubicBezTo>
                  <a:close/>
                </a:path>
              </a:pathLst>
            </a:custGeom>
            <a:solidFill>
              <a:srgbClr val="67B23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3353112" cy="1107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926467" y="6216650"/>
            <a:ext cx="853096" cy="218296"/>
            <a:chOff x="0" y="0"/>
            <a:chExt cx="1706192" cy="436592"/>
          </a:xfrm>
        </p:grpSpPr>
        <p:grpSp>
          <p:nvGrpSpPr>
            <p:cNvPr id="11" name="Group 11"/>
            <p:cNvGrpSpPr/>
            <p:nvPr/>
          </p:nvGrpSpPr>
          <p:grpSpPr>
            <a:xfrm>
              <a:off x="1269600" y="0"/>
              <a:ext cx="436592" cy="43659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80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06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648514" y="0"/>
              <a:ext cx="436592" cy="43659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80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06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436592" cy="43659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80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06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250500" y="1105443"/>
            <a:ext cx="1298001" cy="402380"/>
          </a:xfrm>
          <a:custGeom>
            <a:avLst/>
            <a:gdLst/>
            <a:ahLst/>
            <a:cxnLst/>
            <a:rect l="l" t="t" r="r" b="b"/>
            <a:pathLst>
              <a:path w="1947001" h="603570">
                <a:moveTo>
                  <a:pt x="0" y="0"/>
                </a:moveTo>
                <a:lnTo>
                  <a:pt x="1947001" y="0"/>
                </a:lnTo>
                <a:lnTo>
                  <a:pt x="1947001" y="603570"/>
                </a:lnTo>
                <a:lnTo>
                  <a:pt x="0" y="603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Freeform 21"/>
          <p:cNvSpPr/>
          <p:nvPr/>
        </p:nvSpPr>
        <p:spPr>
          <a:xfrm>
            <a:off x="3857735" y="5068009"/>
            <a:ext cx="4192631" cy="1257789"/>
          </a:xfrm>
          <a:custGeom>
            <a:avLst/>
            <a:gdLst/>
            <a:ahLst/>
            <a:cxnLst/>
            <a:rect l="l" t="t" r="r" b="b"/>
            <a:pathLst>
              <a:path w="6288946" h="1886684">
                <a:moveTo>
                  <a:pt x="0" y="0"/>
                </a:moveTo>
                <a:lnTo>
                  <a:pt x="6288946" y="0"/>
                </a:lnTo>
                <a:lnTo>
                  <a:pt x="6288946" y="1886684"/>
                </a:lnTo>
                <a:lnTo>
                  <a:pt x="0" y="1886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TextBox 22"/>
          <p:cNvSpPr txBox="1"/>
          <p:nvPr/>
        </p:nvSpPr>
        <p:spPr>
          <a:xfrm>
            <a:off x="1879560" y="2108244"/>
            <a:ext cx="8473893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5000" b="1" spc="-100">
                <a:solidFill>
                  <a:srgbClr val="FDFBF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Cell Phones, Social Media, and Brain Development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768624" y="4370449"/>
            <a:ext cx="2682094" cy="224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333" b="1">
                <a:solidFill>
                  <a:srgbClr val="82BF5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SESSION SPONSORED BY</a:t>
            </a:r>
          </a:p>
        </p:txBody>
      </p:sp>
      <p:sp>
        <p:nvSpPr>
          <p:cNvPr id="24" name="TextBox 24"/>
          <p:cNvSpPr txBox="1"/>
          <p:nvPr/>
        </p:nvSpPr>
        <p:spPr>
          <a:xfrm rot="-5400000">
            <a:off x="-2086" y="-9835"/>
            <a:ext cx="804303" cy="1029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6"/>
              </a:lnSpc>
            </a:pPr>
            <a:r>
              <a:rPr lang="en-US" sz="2983" b="1" spc="140">
                <a:solidFill>
                  <a:srgbClr val="82BF58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2025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52754" y="311638"/>
            <a:ext cx="95889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72"/>
              </a:lnSpc>
            </a:pPr>
            <a:r>
              <a:rPr lang="en-US" sz="1655" b="1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rPr>
              <a:t>MENTAL </a:t>
            </a:r>
          </a:p>
          <a:p>
            <a:pPr algn="just">
              <a:lnSpc>
                <a:spcPts val="1572"/>
              </a:lnSpc>
            </a:pPr>
            <a:r>
              <a:rPr lang="en-US" sz="1655" b="1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rPr>
              <a:t>HEALTH</a:t>
            </a:r>
          </a:p>
          <a:p>
            <a:pPr algn="just">
              <a:lnSpc>
                <a:spcPts val="1572"/>
              </a:lnSpc>
            </a:pPr>
            <a:r>
              <a:rPr lang="en-US" sz="1655" b="1">
                <a:solidFill>
                  <a:srgbClr val="FFFFFF"/>
                </a:solidFill>
                <a:latin typeface="Libre Franklin Bold"/>
                <a:ea typeface="Libre Franklin Bold"/>
                <a:cs typeface="Libre Franklin Bold"/>
                <a:sym typeface="Libre Franklin Bold"/>
              </a:rPr>
              <a:t>SUMMIT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52754" y="134584"/>
            <a:ext cx="97138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7"/>
              </a:lnSpc>
            </a:pPr>
            <a:r>
              <a:rPr lang="en-US" sz="1176" b="1">
                <a:solidFill>
                  <a:srgbClr val="FEFEFE"/>
                </a:solidFill>
                <a:latin typeface="Libre Franklin Bold"/>
                <a:ea typeface="Libre Franklin Bold"/>
                <a:cs typeface="Libre Franklin Bold"/>
                <a:sym typeface="Libre Franklin Bold"/>
              </a:rPr>
              <a:t>CNY YOUTH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8179" y="997318"/>
            <a:ext cx="563519" cy="7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"/>
              </a:lnSpc>
            </a:pPr>
            <a:r>
              <a:rPr lang="en-US" sz="431" b="1">
                <a:solidFill>
                  <a:srgbClr val="82BF5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492670" y="159970"/>
            <a:ext cx="5415768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50"/>
              </a:lnSpc>
            </a:pPr>
            <a:r>
              <a:rPr lang="en-US" sz="5000" b="1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SCHOOL</a:t>
            </a:r>
          </a:p>
          <a:p>
            <a:pPr algn="r">
              <a:lnSpc>
                <a:spcPts val="5150"/>
              </a:lnSpc>
            </a:pPr>
            <a:r>
              <a:rPr lang="en-US" sz="5000" b="1">
                <a:solidFill>
                  <a:srgbClr val="82BF58"/>
                </a:solidFill>
                <a:latin typeface="Oswald Bold"/>
                <a:ea typeface="Oswald Bold"/>
                <a:cs typeface="Oswald Bold"/>
                <a:sym typeface="Oswald Bold"/>
              </a:rPr>
              <a:t>PANEL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79560" y="1548010"/>
            <a:ext cx="847389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334" b="1" spc="-67">
                <a:solidFill>
                  <a:srgbClr val="FDFBF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Internet Generation and Adolescence: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859054" y="3558587"/>
            <a:ext cx="847389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  <a:spcBef>
                <a:spcPct val="0"/>
              </a:spcBef>
            </a:pPr>
            <a:r>
              <a:rPr lang="en-US" sz="2666" spc="-53">
                <a:solidFill>
                  <a:srgbClr val="FDFBFB"/>
                </a:solidFill>
                <a:latin typeface="Open Sauce"/>
                <a:ea typeface="Open Sauce"/>
                <a:cs typeface="Open Sauce"/>
                <a:sym typeface="Open Sauce"/>
              </a:rPr>
              <a:t>Matthew Mulvaney, Ph.D.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FAFD2-EEDE-1167-F270-A763D436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744065"/>
            <a:ext cx="7729728" cy="1188720"/>
          </a:xfrm>
        </p:spPr>
        <p:txBody>
          <a:bodyPr/>
          <a:lstStyle/>
          <a:p>
            <a:r>
              <a:rPr lang="en-US" dirty="0"/>
              <a:t>Correlation ≠ Causation</a:t>
            </a:r>
          </a:p>
        </p:txBody>
      </p:sp>
    </p:spTree>
    <p:extLst>
      <p:ext uri="{BB962C8B-B14F-4D97-AF65-F5344CB8AC3E}">
        <p14:creationId xmlns:p14="http://schemas.microsoft.com/office/powerpoint/2010/main" val="934282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95E0D0-D719-D27B-3646-6EA8CB142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32" y="2169469"/>
            <a:ext cx="3390900" cy="222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1CDAF-2D56-FFC5-2E9D-F558B4171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102" y="1486929"/>
            <a:ext cx="7621717" cy="4184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5BD28B-89D5-042A-A082-429B4F1A4A8E}"/>
              </a:ext>
            </a:extLst>
          </p:cNvPr>
          <p:cNvSpPr txBox="1"/>
          <p:nvPr/>
        </p:nvSpPr>
        <p:spPr>
          <a:xfrm>
            <a:off x="1952368" y="6141308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 Tang et al.,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019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1EC7-696D-CFB0-ECBF-315F27D3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636" y="177292"/>
            <a:ext cx="7729728" cy="1188720"/>
          </a:xfrm>
        </p:spPr>
        <p:txBody>
          <a:bodyPr/>
          <a:lstStyle/>
          <a:p>
            <a:r>
              <a:rPr lang="en-US" dirty="0"/>
              <a:t>Earlier Gender Differences in Depression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A9148B-09A0-55C9-DB4A-A35C779BE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714" y="1765299"/>
            <a:ext cx="7359650" cy="42973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ED7DC1-E082-99E6-4E3A-D0F4575A4EB3}"/>
              </a:ext>
            </a:extLst>
          </p:cNvPr>
          <p:cNvSpPr txBox="1"/>
          <p:nvPr/>
        </p:nvSpPr>
        <p:spPr>
          <a:xfrm>
            <a:off x="2578100" y="6324600"/>
            <a:ext cx="706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 Wade, Cairney, &amp; </a:t>
            </a:r>
            <a:r>
              <a:rPr lang="en-US" dirty="0" err="1"/>
              <a:t>Pevalin</a:t>
            </a:r>
            <a:r>
              <a:rPr lang="en-US" dirty="0"/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3005206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BC3A1-8E4B-6C0C-FA81-0B41FC35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14" y="314888"/>
            <a:ext cx="7729728" cy="1188720"/>
          </a:xfrm>
        </p:spPr>
        <p:txBody>
          <a:bodyPr/>
          <a:lstStyle/>
          <a:p>
            <a:r>
              <a:rPr lang="en-US" dirty="0"/>
              <a:t>Adolescent Egocentrism and Social Media</a:t>
            </a:r>
          </a:p>
        </p:txBody>
      </p:sp>
      <p:pic>
        <p:nvPicPr>
          <p:cNvPr id="1026" name="Picture 2" descr="Is Everyone Staring at Me?!">
            <a:extLst>
              <a:ext uri="{FF2B5EF4-FFF2-40B4-BE49-F238E27FC236}">
                <a16:creationId xmlns:a16="http://schemas.microsoft.com/office/drawing/2014/main" id="{7ABAAC65-710F-C6D0-9CBB-46FD2D77B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1" y="2038865"/>
            <a:ext cx="6199795" cy="41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s Everyone Staring at Me?!">
            <a:extLst>
              <a:ext uri="{FF2B5EF4-FFF2-40B4-BE49-F238E27FC236}">
                <a16:creationId xmlns:a16="http://schemas.microsoft.com/office/drawing/2014/main" id="{FD7195AC-0289-FEF0-EA16-C5457CDCF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4" y="2384854"/>
            <a:ext cx="5167221" cy="346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506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61444-E3A9-4CF7-9946-30C1EAFF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417" y="2834640"/>
            <a:ext cx="7729728" cy="1188720"/>
          </a:xfrm>
        </p:spPr>
        <p:txBody>
          <a:bodyPr/>
          <a:lstStyle/>
          <a:p>
            <a:r>
              <a:rPr lang="en-US" dirty="0"/>
              <a:t>Brain Development and </a:t>
            </a:r>
            <a:br>
              <a:rPr lang="en-US" dirty="0"/>
            </a:br>
            <a:r>
              <a:rPr lang="en-US" dirty="0"/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1361305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B7699F-4EFE-B3F0-2BE1-71C1F8571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19" y="0"/>
            <a:ext cx="5745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62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AD37-B9C8-4B15-2B8D-D22681453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623" y="189441"/>
            <a:ext cx="7729728" cy="1188720"/>
          </a:xfrm>
        </p:spPr>
        <p:txBody>
          <a:bodyPr/>
          <a:lstStyle/>
          <a:p>
            <a:r>
              <a:rPr lang="en-US" dirty="0"/>
              <a:t>Helicopter Parenting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187BA8A-3FB2-043D-0107-40305ADF8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37" y="1634720"/>
            <a:ext cx="7729729" cy="522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335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70310-A01E-E98D-ECC6-3B519273A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in Academic Pressures</a:t>
            </a:r>
          </a:p>
        </p:txBody>
      </p:sp>
      <p:pic>
        <p:nvPicPr>
          <p:cNvPr id="7170" name="Picture 2" descr="More sleep and homework, less socializing and paid work for teens today">
            <a:extLst>
              <a:ext uri="{FF2B5EF4-FFF2-40B4-BE49-F238E27FC236}">
                <a16:creationId xmlns:a16="http://schemas.microsoft.com/office/drawing/2014/main" id="{4D013ED0-7219-109F-7185-B87836C3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293" y="2501212"/>
            <a:ext cx="3503141" cy="362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D02A93-F4B3-8E67-6CF5-696DD6BF6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08" y="2808949"/>
            <a:ext cx="7772400" cy="27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87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CF2E-1E76-4100-ACDA-636D7EB2A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999" y="94133"/>
            <a:ext cx="7729728" cy="1188720"/>
          </a:xfrm>
        </p:spPr>
        <p:txBody>
          <a:bodyPr/>
          <a:lstStyle/>
          <a:p>
            <a:r>
              <a:rPr lang="en-US" dirty="0"/>
              <a:t>School Bans?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EDDCB-E0C6-E787-25A8-237E6B845008}"/>
              </a:ext>
            </a:extLst>
          </p:cNvPr>
          <p:cNvSpPr txBox="1"/>
          <p:nvPr/>
        </p:nvSpPr>
        <p:spPr>
          <a:xfrm>
            <a:off x="528638" y="1369470"/>
            <a:ext cx="52292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This new requirement will take place in the 2025-26 School Year and applies to all schools in public school districts, as well as charter schools and Boards of Cooperative Educational Services (BOCES).</a:t>
            </a:r>
          </a:p>
          <a:p>
            <a:pPr>
              <a:buNone/>
            </a:pPr>
            <a:r>
              <a:rPr lang="en-US" dirty="0"/>
              <a:t>Governor Hochul’s cellphone policy creates a statewide standard for distraction-free schools in New York including: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 unsanctioned use of smartphones and other internet-enabled personal devices on school grounds in K-12 schools for the entire school day (from “bell to bell”), including classroom time and other settings like lunch and study hall periods.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456D1-AB07-7BB5-5409-EC0EAD39A2A2}"/>
              </a:ext>
            </a:extLst>
          </p:cNvPr>
          <p:cNvSpPr txBox="1"/>
          <p:nvPr/>
        </p:nvSpPr>
        <p:spPr>
          <a:xfrm>
            <a:off x="528638" y="6302202"/>
            <a:ext cx="4581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From: https://</a:t>
            </a:r>
            <a:r>
              <a:rPr lang="en-US" sz="1200" dirty="0" err="1"/>
              <a:t>www.governor.ny.gov</a:t>
            </a:r>
            <a:r>
              <a:rPr lang="en-US" sz="1200" dirty="0"/>
              <a:t>/news/distraction-free-schools-governor-hochul-announces-new-york-become-largest-state-nation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23356-7550-426C-D8BF-E540A6196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70743"/>
            <a:ext cx="5415419" cy="49077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9F4BE0-95AD-17B7-ABA1-2355F75B4E0C}"/>
              </a:ext>
            </a:extLst>
          </p:cNvPr>
          <p:cNvSpPr txBox="1"/>
          <p:nvPr/>
        </p:nvSpPr>
        <p:spPr>
          <a:xfrm>
            <a:off x="6230068" y="6397945"/>
            <a:ext cx="4581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www.kff.org</a:t>
            </a:r>
            <a:r>
              <a:rPr lang="en-US" sz="1200" dirty="0"/>
              <a:t>/mental-health/issue-brief/a-look-at-state-efforts-to-ban-cellphones-in-schools-and-implications-for-youth-mental-health/</a:t>
            </a:r>
          </a:p>
        </p:txBody>
      </p:sp>
    </p:spTree>
    <p:extLst>
      <p:ext uri="{BB962C8B-B14F-4D97-AF65-F5344CB8AC3E}">
        <p14:creationId xmlns:p14="http://schemas.microsoft.com/office/powerpoint/2010/main" val="1025502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396EA4-E699-E01E-6C5C-2CAA0A929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8" y="0"/>
            <a:ext cx="6429375" cy="6505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5648CF-DDE6-23A7-A320-FFCFB103E9A5}"/>
              </a:ext>
            </a:extLst>
          </p:cNvPr>
          <p:cNvSpPr txBox="1"/>
          <p:nvPr/>
        </p:nvSpPr>
        <p:spPr>
          <a:xfrm>
            <a:off x="6744058" y="5858683"/>
            <a:ext cx="232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From: Goodyear et al., 2025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810991-B74C-99EF-EBD4-FC5DC8F61BEA}"/>
              </a:ext>
            </a:extLst>
          </p:cNvPr>
          <p:cNvSpPr txBox="1"/>
          <p:nvPr/>
        </p:nvSpPr>
        <p:spPr>
          <a:xfrm>
            <a:off x="7603298" y="352986"/>
            <a:ext cx="43465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“In Sweden, we find no impact of mobile phone bans on student performance and can reject even small-sized gains.” From: Kessel, Hardardottir, </a:t>
            </a:r>
            <a:r>
              <a:rPr lang="en-US" dirty="0" err="1"/>
              <a:t>Tyrefors</a:t>
            </a:r>
            <a:r>
              <a:rPr lang="en-US" dirty="0"/>
              <a:t> 2020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“Linear mixed models indicated that ban and no ban school groups</a:t>
            </a:r>
          </a:p>
          <a:p>
            <a:r>
              <a:rPr lang="en-US" dirty="0"/>
              <a:t>did not differ significantly in terms of problematic phone use, academic engagement, and school</a:t>
            </a:r>
          </a:p>
          <a:p>
            <a:r>
              <a:rPr lang="en-US" dirty="0"/>
              <a:t>belonging.” From: King et al. 2024</a:t>
            </a:r>
          </a:p>
        </p:txBody>
      </p:sp>
    </p:spTree>
    <p:extLst>
      <p:ext uri="{BB962C8B-B14F-4D97-AF65-F5344CB8AC3E}">
        <p14:creationId xmlns:p14="http://schemas.microsoft.com/office/powerpoint/2010/main" val="46618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6FC9-DDEE-296F-F7F1-365FB6E8C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7200" y="859536"/>
            <a:ext cx="8991600" cy="1645920"/>
          </a:xfrm>
        </p:spPr>
        <p:txBody>
          <a:bodyPr/>
          <a:lstStyle/>
          <a:p>
            <a:r>
              <a:rPr lang="en-US" dirty="0"/>
              <a:t>Social Media, Phones, and Adolescent Mental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0D064-A7D6-D527-1916-C08BB2193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7200" y="3172045"/>
            <a:ext cx="8991600" cy="1239894"/>
          </a:xfrm>
        </p:spPr>
        <p:txBody>
          <a:bodyPr/>
          <a:lstStyle/>
          <a:p>
            <a:r>
              <a:rPr lang="en-US" dirty="0"/>
              <a:t>Matthew Mulvaney</a:t>
            </a:r>
          </a:p>
          <a:p>
            <a:r>
              <a:rPr lang="en-US" dirty="0"/>
              <a:t>Department of Human Development and Family Science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0CCBE-B873-DCEF-A381-E74EB51EE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593" y="5274515"/>
            <a:ext cx="5702813" cy="108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42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4AEFF-D4B7-FBAC-8174-42FEF90C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25448"/>
            <a:ext cx="7729728" cy="1188720"/>
          </a:xfrm>
        </p:spPr>
        <p:txBody>
          <a:bodyPr/>
          <a:lstStyle/>
          <a:p>
            <a:r>
              <a:rPr lang="en-US" dirty="0"/>
              <a:t>Moral Panic?</a:t>
            </a:r>
          </a:p>
        </p:txBody>
      </p:sp>
      <p:pic>
        <p:nvPicPr>
          <p:cNvPr id="1026" name="Picture 2" descr="Parental Advisory - Wikipedia">
            <a:extLst>
              <a:ext uri="{FF2B5EF4-FFF2-40B4-BE49-F238E27FC236}">
                <a16:creationId xmlns:a16="http://schemas.microsoft.com/office/drawing/2014/main" id="{50A48E53-AA3F-F344-FCD7-5CE0983A4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87" y="1513860"/>
            <a:ext cx="4375759" cy="273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y Were Comic Books So Bland and Silly ...">
            <a:extLst>
              <a:ext uri="{FF2B5EF4-FFF2-40B4-BE49-F238E27FC236}">
                <a16:creationId xmlns:a16="http://schemas.microsoft.com/office/drawing/2014/main" id="{16F178AF-40C9-6AA6-1659-60668C6F2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87" y="4448401"/>
            <a:ext cx="4375759" cy="23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9A80C9-BD21-71D8-5DFC-9A66F26AA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556" y="2164334"/>
            <a:ext cx="4666383" cy="284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12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AD3FC-82D4-4C68-0A31-BB08166E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Haidt Suggestions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641CF-7D1F-805A-C825-7807B03D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smartphones before 14</a:t>
            </a:r>
          </a:p>
          <a:p>
            <a:r>
              <a:rPr lang="en-US" dirty="0"/>
              <a:t>No social media before 16</a:t>
            </a:r>
          </a:p>
          <a:p>
            <a:r>
              <a:rPr lang="en-US" dirty="0"/>
              <a:t>Ban phones in schools</a:t>
            </a:r>
          </a:p>
          <a:p>
            <a:r>
              <a:rPr lang="en-US" dirty="0"/>
              <a:t>Promote play-based childhood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95C82-E448-1B59-CDE7-4F0F05BF6509}"/>
              </a:ext>
            </a:extLst>
          </p:cNvPr>
          <p:cNvSpPr txBox="1"/>
          <p:nvPr/>
        </p:nvSpPr>
        <p:spPr>
          <a:xfrm>
            <a:off x="1807779" y="5740027"/>
            <a:ext cx="6621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www.movieguide.org</a:t>
            </a:r>
            <a:r>
              <a:rPr lang="en-US" dirty="0"/>
              <a:t>/news-articles/jonathan-haidts-4-simple-rules-to-solve-child-screen-addiction.html</a:t>
            </a:r>
          </a:p>
        </p:txBody>
      </p:sp>
    </p:spTree>
    <p:extLst>
      <p:ext uri="{BB962C8B-B14F-4D97-AF65-F5344CB8AC3E}">
        <p14:creationId xmlns:p14="http://schemas.microsoft.com/office/powerpoint/2010/main" val="722138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226BD-0614-53C6-5679-F3BE384D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85ECA-F77A-14E9-D640-8AFA65336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49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72083" y="265720"/>
            <a:ext cx="8447833" cy="963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666" b="1" spc="-466" dirty="0">
                <a:solidFill>
                  <a:srgbClr val="0083B5"/>
                </a:solidFill>
                <a:latin typeface="Aileron Bold"/>
                <a:ea typeface="Aileron Bold"/>
                <a:cs typeface="Aileron Bold"/>
                <a:sym typeface="Aileron Bold"/>
              </a:rPr>
              <a:t>Thank You</a:t>
            </a:r>
            <a:r>
              <a:rPr lang="en-US" sz="6666" b="1" spc="-466" dirty="0">
                <a:solidFill>
                  <a:srgbClr val="0190C8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6666" b="1" spc="-466" dirty="0">
                <a:solidFill>
                  <a:srgbClr val="82BF58"/>
                </a:solidFill>
                <a:latin typeface="Aileron Bold"/>
                <a:ea typeface="Aileron Bold"/>
                <a:cs typeface="Aileron Bold"/>
                <a:sym typeface="Aileron Bold"/>
              </a:rPr>
              <a:t>Sponsors</a:t>
            </a:r>
          </a:p>
        </p:txBody>
      </p:sp>
      <p:sp>
        <p:nvSpPr>
          <p:cNvPr id="3" name="Freeform 3"/>
          <p:cNvSpPr/>
          <p:nvPr/>
        </p:nvSpPr>
        <p:spPr>
          <a:xfrm>
            <a:off x="2508200" y="3145649"/>
            <a:ext cx="2294867" cy="688460"/>
          </a:xfrm>
          <a:custGeom>
            <a:avLst/>
            <a:gdLst/>
            <a:ahLst/>
            <a:cxnLst/>
            <a:rect l="l" t="t" r="r" b="b"/>
            <a:pathLst>
              <a:path w="3442300" h="1032690">
                <a:moveTo>
                  <a:pt x="0" y="0"/>
                </a:moveTo>
                <a:lnTo>
                  <a:pt x="3442300" y="0"/>
                </a:lnTo>
                <a:lnTo>
                  <a:pt x="3442300" y="1032690"/>
                </a:lnTo>
                <a:lnTo>
                  <a:pt x="0" y="10326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4879189" y="3022127"/>
            <a:ext cx="2390097" cy="848484"/>
          </a:xfrm>
          <a:custGeom>
            <a:avLst/>
            <a:gdLst/>
            <a:ahLst/>
            <a:cxnLst/>
            <a:rect l="l" t="t" r="r" b="b"/>
            <a:pathLst>
              <a:path w="3585145" h="1272726">
                <a:moveTo>
                  <a:pt x="0" y="0"/>
                </a:moveTo>
                <a:lnTo>
                  <a:pt x="3585145" y="0"/>
                </a:lnTo>
                <a:lnTo>
                  <a:pt x="3585145" y="1272726"/>
                </a:lnTo>
                <a:lnTo>
                  <a:pt x="0" y="1272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96213" y="1810116"/>
            <a:ext cx="2093039" cy="278221"/>
          </a:xfrm>
          <a:custGeom>
            <a:avLst/>
            <a:gdLst/>
            <a:ahLst/>
            <a:cxnLst/>
            <a:rect l="l" t="t" r="r" b="b"/>
            <a:pathLst>
              <a:path w="3139559" h="417332">
                <a:moveTo>
                  <a:pt x="0" y="0"/>
                </a:moveTo>
                <a:lnTo>
                  <a:pt x="3139559" y="0"/>
                </a:lnTo>
                <a:lnTo>
                  <a:pt x="3139559" y="417333"/>
                </a:lnTo>
                <a:lnTo>
                  <a:pt x="0" y="417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84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254232" y="2930044"/>
            <a:ext cx="1895766" cy="1074267"/>
          </a:xfrm>
          <a:custGeom>
            <a:avLst/>
            <a:gdLst/>
            <a:ahLst/>
            <a:cxnLst/>
            <a:rect l="l" t="t" r="r" b="b"/>
            <a:pathLst>
              <a:path w="2843649" h="1611401">
                <a:moveTo>
                  <a:pt x="0" y="0"/>
                </a:moveTo>
                <a:lnTo>
                  <a:pt x="2843649" y="0"/>
                </a:lnTo>
                <a:lnTo>
                  <a:pt x="2843649" y="1611401"/>
                </a:lnTo>
                <a:lnTo>
                  <a:pt x="0" y="1611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79189" y="1473303"/>
            <a:ext cx="2388483" cy="1230069"/>
          </a:xfrm>
          <a:custGeom>
            <a:avLst/>
            <a:gdLst/>
            <a:ahLst/>
            <a:cxnLst/>
            <a:rect l="l" t="t" r="r" b="b"/>
            <a:pathLst>
              <a:path w="3582725" h="1845104">
                <a:moveTo>
                  <a:pt x="0" y="0"/>
                </a:moveTo>
                <a:lnTo>
                  <a:pt x="3582725" y="0"/>
                </a:lnTo>
                <a:lnTo>
                  <a:pt x="3582725" y="1845103"/>
                </a:lnTo>
                <a:lnTo>
                  <a:pt x="0" y="184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5220924" y="4309347"/>
            <a:ext cx="1582789" cy="1318951"/>
          </a:xfrm>
          <a:custGeom>
            <a:avLst/>
            <a:gdLst/>
            <a:ahLst/>
            <a:cxnLst/>
            <a:rect l="l" t="t" r="r" b="b"/>
            <a:pathLst>
              <a:path w="2374184" h="1978426">
                <a:moveTo>
                  <a:pt x="0" y="0"/>
                </a:moveTo>
                <a:lnTo>
                  <a:pt x="2374184" y="0"/>
                </a:lnTo>
                <a:lnTo>
                  <a:pt x="2374184" y="1978426"/>
                </a:lnTo>
                <a:lnTo>
                  <a:pt x="0" y="1978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428" b="-1857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7774922" y="2831700"/>
            <a:ext cx="1413032" cy="1229338"/>
          </a:xfrm>
          <a:custGeom>
            <a:avLst/>
            <a:gdLst/>
            <a:ahLst/>
            <a:cxnLst/>
            <a:rect l="l" t="t" r="r" b="b"/>
            <a:pathLst>
              <a:path w="2119548" h="1844007">
                <a:moveTo>
                  <a:pt x="0" y="0"/>
                </a:moveTo>
                <a:lnTo>
                  <a:pt x="2119547" y="0"/>
                </a:lnTo>
                <a:lnTo>
                  <a:pt x="2119547" y="1844006"/>
                </a:lnTo>
                <a:lnTo>
                  <a:pt x="0" y="18440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7341623" y="1713708"/>
            <a:ext cx="2279630" cy="51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5"/>
              </a:lnSpc>
            </a:pPr>
            <a:r>
              <a:rPr lang="en-US" sz="2261" b="1" spc="-67">
                <a:solidFill>
                  <a:srgbClr val="18375D"/>
                </a:solidFill>
                <a:latin typeface="TT Ramillas Heavy"/>
                <a:ea typeface="TT Ramillas Heavy"/>
                <a:cs typeface="TT Ramillas Heavy"/>
                <a:sym typeface="TT Ramillas Heavy"/>
              </a:rPr>
              <a:t>Monica Merante &amp; Brian Cornue</a:t>
            </a:r>
          </a:p>
        </p:txBody>
      </p:sp>
      <p:sp>
        <p:nvSpPr>
          <p:cNvPr id="11" name="Freeform 11"/>
          <p:cNvSpPr/>
          <p:nvPr/>
        </p:nvSpPr>
        <p:spPr>
          <a:xfrm>
            <a:off x="2719161" y="1420120"/>
            <a:ext cx="1872944" cy="1058213"/>
          </a:xfrm>
          <a:custGeom>
            <a:avLst/>
            <a:gdLst/>
            <a:ahLst/>
            <a:cxnLst/>
            <a:rect l="l" t="t" r="r" b="b"/>
            <a:pathLst>
              <a:path w="2809416" h="1587320">
                <a:moveTo>
                  <a:pt x="0" y="0"/>
                </a:moveTo>
                <a:lnTo>
                  <a:pt x="2809416" y="0"/>
                </a:lnTo>
                <a:lnTo>
                  <a:pt x="2809416" y="1587321"/>
                </a:lnTo>
                <a:lnTo>
                  <a:pt x="0" y="15873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2697533" y="4400451"/>
            <a:ext cx="1894573" cy="1136743"/>
          </a:xfrm>
          <a:custGeom>
            <a:avLst/>
            <a:gdLst/>
            <a:ahLst/>
            <a:cxnLst/>
            <a:rect l="l" t="t" r="r" b="b"/>
            <a:pathLst>
              <a:path w="2841859" h="1705115">
                <a:moveTo>
                  <a:pt x="0" y="0"/>
                </a:moveTo>
                <a:lnTo>
                  <a:pt x="2841859" y="0"/>
                </a:lnTo>
                <a:lnTo>
                  <a:pt x="2841859" y="1705115"/>
                </a:lnTo>
                <a:lnTo>
                  <a:pt x="0" y="1705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7341623" y="4515175"/>
            <a:ext cx="2334569" cy="770031"/>
          </a:xfrm>
          <a:custGeom>
            <a:avLst/>
            <a:gdLst/>
            <a:ahLst/>
            <a:cxnLst/>
            <a:rect l="l" t="t" r="r" b="b"/>
            <a:pathLst>
              <a:path w="3501854" h="1155047">
                <a:moveTo>
                  <a:pt x="0" y="0"/>
                </a:moveTo>
                <a:lnTo>
                  <a:pt x="3501854" y="0"/>
                </a:lnTo>
                <a:lnTo>
                  <a:pt x="3501854" y="1155046"/>
                </a:lnTo>
                <a:lnTo>
                  <a:pt x="0" y="11550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2580" b="-3719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9756186" y="3283129"/>
            <a:ext cx="2340565" cy="413500"/>
          </a:xfrm>
          <a:custGeom>
            <a:avLst/>
            <a:gdLst/>
            <a:ahLst/>
            <a:cxnLst/>
            <a:rect l="l" t="t" r="r" b="b"/>
            <a:pathLst>
              <a:path w="3510847" h="620250">
                <a:moveTo>
                  <a:pt x="0" y="0"/>
                </a:moveTo>
                <a:lnTo>
                  <a:pt x="3510847" y="0"/>
                </a:lnTo>
                <a:lnTo>
                  <a:pt x="3510847" y="620249"/>
                </a:lnTo>
                <a:lnTo>
                  <a:pt x="0" y="6202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9795463" y="1699332"/>
            <a:ext cx="2225747" cy="623209"/>
          </a:xfrm>
          <a:custGeom>
            <a:avLst/>
            <a:gdLst/>
            <a:ahLst/>
            <a:cxnLst/>
            <a:rect l="l" t="t" r="r" b="b"/>
            <a:pathLst>
              <a:path w="3338620" h="934814">
                <a:moveTo>
                  <a:pt x="0" y="0"/>
                </a:moveTo>
                <a:lnTo>
                  <a:pt x="3338621" y="0"/>
                </a:lnTo>
                <a:lnTo>
                  <a:pt x="3338621" y="934813"/>
                </a:lnTo>
                <a:lnTo>
                  <a:pt x="0" y="9348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6" name="Group 16"/>
          <p:cNvGrpSpPr/>
          <p:nvPr/>
        </p:nvGrpSpPr>
        <p:grpSpPr>
          <a:xfrm>
            <a:off x="10926467" y="-2682169"/>
            <a:ext cx="3771900" cy="37719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B23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54232" y="296097"/>
            <a:ext cx="853096" cy="218296"/>
            <a:chOff x="0" y="0"/>
            <a:chExt cx="1706192" cy="436592"/>
          </a:xfrm>
        </p:grpSpPr>
        <p:grpSp>
          <p:nvGrpSpPr>
            <p:cNvPr id="20" name="Group 20"/>
            <p:cNvGrpSpPr/>
            <p:nvPr/>
          </p:nvGrpSpPr>
          <p:grpSpPr>
            <a:xfrm>
              <a:off x="1269600" y="0"/>
              <a:ext cx="436592" cy="436592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80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06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648514" y="0"/>
              <a:ext cx="436592" cy="436592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80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06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0"/>
              <a:ext cx="436592" cy="43659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80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06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29" name="Group 29"/>
          <p:cNvGrpSpPr/>
          <p:nvPr/>
        </p:nvGrpSpPr>
        <p:grpSpPr>
          <a:xfrm>
            <a:off x="9795464" y="4309347"/>
            <a:ext cx="4131455" cy="4131455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3B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121996" y="5073240"/>
            <a:ext cx="1899214" cy="1540069"/>
            <a:chOff x="-672326" y="0"/>
            <a:chExt cx="3798429" cy="3080139"/>
          </a:xfrm>
        </p:grpSpPr>
        <p:sp>
          <p:nvSpPr>
            <p:cNvPr id="33" name="Freeform 33"/>
            <p:cNvSpPr/>
            <p:nvPr/>
          </p:nvSpPr>
          <p:spPr>
            <a:xfrm>
              <a:off x="114702" y="2198006"/>
              <a:ext cx="2845591" cy="882133"/>
            </a:xfrm>
            <a:custGeom>
              <a:avLst/>
              <a:gdLst/>
              <a:ahLst/>
              <a:cxnLst/>
              <a:rect l="l" t="t" r="r" b="b"/>
              <a:pathLst>
                <a:path w="2845591" h="882133">
                  <a:moveTo>
                    <a:pt x="0" y="0"/>
                  </a:moveTo>
                  <a:lnTo>
                    <a:pt x="2845591" y="0"/>
                  </a:lnTo>
                  <a:lnTo>
                    <a:pt x="2845591" y="882133"/>
                  </a:lnTo>
                  <a:lnTo>
                    <a:pt x="0" y="882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4" name="TextBox 34"/>
            <p:cNvSpPr txBox="1"/>
            <p:nvPr/>
          </p:nvSpPr>
          <p:spPr>
            <a:xfrm rot="16200000">
              <a:off x="-426212" y="-246114"/>
              <a:ext cx="1763263" cy="22554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78"/>
                </a:lnSpc>
              </a:pPr>
              <a:r>
                <a:rPr lang="en-US" sz="3269" b="1" spc="153">
                  <a:solidFill>
                    <a:srgbClr val="82BF58"/>
                  </a:solidFill>
                  <a:latin typeface="Antonio Ultra-Bold"/>
                  <a:ea typeface="Antonio Ultra-Bold"/>
                  <a:cs typeface="Antonio Ultra-Bold"/>
                  <a:sym typeface="Antonio Ultra-Bold"/>
                </a:rPr>
                <a:t>2025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996556" y="440904"/>
              <a:ext cx="2102183" cy="1308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23"/>
                </a:lnSpc>
              </a:pPr>
              <a:r>
                <a:rPr lang="en-US" sz="1814" b="1">
                  <a:solidFill>
                    <a:srgbClr val="FFFFFF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MENTAL </a:t>
              </a:r>
            </a:p>
            <a:p>
              <a:pPr algn="just">
                <a:lnSpc>
                  <a:spcPts val="1723"/>
                </a:lnSpc>
              </a:pPr>
              <a:r>
                <a:rPr lang="en-US" sz="1814" b="1">
                  <a:solidFill>
                    <a:srgbClr val="FFFFFF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HEALTH</a:t>
              </a:r>
            </a:p>
            <a:p>
              <a:pPr algn="just">
                <a:lnSpc>
                  <a:spcPts val="1723"/>
                </a:lnSpc>
              </a:pPr>
              <a:r>
                <a:rPr lang="en-US" sz="1814" b="1">
                  <a:solidFill>
                    <a:srgbClr val="FFFFFF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SUMMIT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996556" y="38100"/>
              <a:ext cx="2129547" cy="307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5"/>
                </a:lnSpc>
              </a:pPr>
              <a:r>
                <a:rPr lang="en-US" sz="1289" b="1">
                  <a:solidFill>
                    <a:srgbClr val="FEFEFE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CNY YOUTH 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969757"/>
              <a:ext cx="1235394" cy="164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63"/>
                </a:lnSpc>
              </a:pPr>
              <a:r>
                <a:rPr lang="en-US" sz="473" b="1">
                  <a:solidFill>
                    <a:srgbClr val="82BF5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PRESENTED BY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-2336739" y="5628297"/>
            <a:ext cx="3771900" cy="3771900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B23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  <a:spcBef>
                  <a:spcPct val="0"/>
                </a:spcBef>
              </a:pPr>
              <a:endParaRPr sz="12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line chart showing that YouTube, TikTok, Instagram and Snapchat top the list for teens">
            <a:extLst>
              <a:ext uri="{FF2B5EF4-FFF2-40B4-BE49-F238E27FC236}">
                <a16:creationId xmlns:a16="http://schemas.microsoft.com/office/drawing/2014/main" id="{8FC850C0-248C-30D8-55C6-1874E2BEB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923" y="342311"/>
            <a:ext cx="5382101" cy="570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rcular area charts showing that Similar shares of teens report using TikTok, YouTube, Snapchat and Instagram ‘almost constantly’">
            <a:extLst>
              <a:ext uri="{FF2B5EF4-FFF2-40B4-BE49-F238E27FC236}">
                <a16:creationId xmlns:a16="http://schemas.microsoft.com/office/drawing/2014/main" id="{847F397F-0461-3AF1-1AC2-6ED2E07E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93700"/>
            <a:ext cx="5049720" cy="565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90089-F583-7F79-BB7A-CE5F5C0004F6}"/>
              </a:ext>
            </a:extLst>
          </p:cNvPr>
          <p:cNvSpPr txBox="1"/>
          <p:nvPr/>
        </p:nvSpPr>
        <p:spPr>
          <a:xfrm>
            <a:off x="469899" y="6197600"/>
            <a:ext cx="1035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 https://</a:t>
            </a:r>
            <a:r>
              <a:rPr lang="en-US" dirty="0" err="1"/>
              <a:t>www.pewresearch.org</a:t>
            </a:r>
            <a:r>
              <a:rPr lang="en-US" dirty="0"/>
              <a:t>/internet/2024/12/12/teens-social-media-and-technology-2024/</a:t>
            </a:r>
          </a:p>
        </p:txBody>
      </p:sp>
    </p:spTree>
    <p:extLst>
      <p:ext uri="{BB962C8B-B14F-4D97-AF65-F5344CB8AC3E}">
        <p14:creationId xmlns:p14="http://schemas.microsoft.com/office/powerpoint/2010/main" val="1275486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9675D-CEB8-17E1-C5E1-77CA475A5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684" y="225367"/>
            <a:ext cx="7729728" cy="1188720"/>
          </a:xfrm>
        </p:spPr>
        <p:txBody>
          <a:bodyPr/>
          <a:lstStyle/>
          <a:p>
            <a:r>
              <a:rPr lang="en-US" dirty="0"/>
              <a:t>Teens and Smartphones</a:t>
            </a:r>
          </a:p>
        </p:txBody>
      </p:sp>
      <p:pic>
        <p:nvPicPr>
          <p:cNvPr id="3074" name="Picture 2" descr="Nearly all teens in 2022 have access to a smartphone, up from 73% in 2014-15">
            <a:extLst>
              <a:ext uri="{FF2B5EF4-FFF2-40B4-BE49-F238E27FC236}">
                <a16:creationId xmlns:a16="http://schemas.microsoft.com/office/drawing/2014/main" id="{9C2A4980-2936-3148-1A87-FBDEBB7A8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181" y="1642687"/>
            <a:ext cx="3937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E0C968F5-AD9C-F5C0-7F5F-8A5E8BD6C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39" y="1716985"/>
            <a:ext cx="5648738" cy="4236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C8388E-638E-CF2E-C3A7-7328FA4688C8}"/>
              </a:ext>
            </a:extLst>
          </p:cNvPr>
          <p:cNvSpPr txBox="1"/>
          <p:nvPr/>
        </p:nvSpPr>
        <p:spPr>
          <a:xfrm>
            <a:off x="1053548" y="6182139"/>
            <a:ext cx="444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dirty="0" err="1"/>
              <a:t>Charmaraman</a:t>
            </a:r>
            <a:r>
              <a:rPr lang="en-US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46196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33F13A-7F48-E0C1-C812-4F7D43EF7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796" y="1618252"/>
            <a:ext cx="7017027" cy="49365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DBDD54-FB96-B39E-FA6A-B4D10752C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446" y="215428"/>
            <a:ext cx="7729728" cy="1188720"/>
          </a:xfrm>
        </p:spPr>
        <p:txBody>
          <a:bodyPr/>
          <a:lstStyle/>
          <a:p>
            <a:r>
              <a:rPr lang="en-US" dirty="0"/>
              <a:t>Teens and Smartphones</a:t>
            </a:r>
          </a:p>
        </p:txBody>
      </p:sp>
    </p:spTree>
    <p:extLst>
      <p:ext uri="{BB962C8B-B14F-4D97-AF65-F5344CB8AC3E}">
        <p14:creationId xmlns:p14="http://schemas.microsoft.com/office/powerpoint/2010/main" val="694222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219AAF-3434-1347-B7F7-392782F38228}"/>
              </a:ext>
            </a:extLst>
          </p:cNvPr>
          <p:cNvSpPr txBox="1"/>
          <p:nvPr/>
        </p:nvSpPr>
        <p:spPr>
          <a:xfrm>
            <a:off x="3974387" y="5711790"/>
            <a:ext cx="2858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 Twenge and Park,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36F89E-AF61-4A4D-9DFD-E81744CF1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385" y="857250"/>
            <a:ext cx="6877814" cy="475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13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B95EF-5F4D-424A-BFEA-8CCDEB8E5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889" y="857250"/>
            <a:ext cx="62902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34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83B590-9019-3648-A875-28A3BF2D8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315" y="857250"/>
            <a:ext cx="63433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53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0D778-514D-CDE1-2C32-09C306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4604"/>
            <a:ext cx="7729728" cy="1188720"/>
          </a:xfrm>
        </p:spPr>
        <p:txBody>
          <a:bodyPr/>
          <a:lstStyle/>
          <a:p>
            <a:r>
              <a:rPr lang="en-US" dirty="0"/>
              <a:t>Teens Perceptions of Phones</a:t>
            </a:r>
          </a:p>
        </p:txBody>
      </p:sp>
      <p:pic>
        <p:nvPicPr>
          <p:cNvPr id="1026" name="Picture 2" descr="Most teens say the benefits of smartphones outweigh the harms for people their age">
            <a:extLst>
              <a:ext uri="{FF2B5EF4-FFF2-40B4-BE49-F238E27FC236}">
                <a16:creationId xmlns:a16="http://schemas.microsoft.com/office/drawing/2014/main" id="{D2AC3940-6F42-FB53-0DA3-3811D5873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443" y="1637040"/>
            <a:ext cx="7885113" cy="49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475050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07A2C09BC22E4EB1188B786ADC0AC7" ma:contentTypeVersion="11" ma:contentTypeDescription="Create a new document." ma:contentTypeScope="" ma:versionID="a587b16e543d5107108c3efe077e66e0">
  <xsd:schema xmlns:xsd="http://www.w3.org/2001/XMLSchema" xmlns:xs="http://www.w3.org/2001/XMLSchema" xmlns:p="http://schemas.microsoft.com/office/2006/metadata/properties" xmlns:ns2="b8547edd-bb24-4177-9359-c1138fa2c85e" xmlns:ns3="4e069c72-bcb2-476c-91df-51f851679503" targetNamespace="http://schemas.microsoft.com/office/2006/metadata/properties" ma:root="true" ma:fieldsID="25f9ddbe6399c645e0ccc9eabdc777a7" ns2:_="" ns3:_="">
    <xsd:import namespace="b8547edd-bb24-4177-9359-c1138fa2c85e"/>
    <xsd:import namespace="4e069c72-bcb2-476c-91df-51f8516795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47edd-bb24-4177-9359-c1138fa2c8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311d870-db02-4cc5-a48c-47a8d777bf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069c72-bcb2-476c-91df-51f85167950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d36ccf82-145b-4bfd-b44b-3715217fd259}" ma:internalName="TaxCatchAll" ma:showField="CatchAllData" ma:web="4e069c72-bcb2-476c-91df-51f8516795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547edd-bb24-4177-9359-c1138fa2c85e">
      <Terms xmlns="http://schemas.microsoft.com/office/infopath/2007/PartnerControls"/>
    </lcf76f155ced4ddcb4097134ff3c332f>
    <TaxCatchAll xmlns="4e069c72-bcb2-476c-91df-51f851679503" xsi:nil="true"/>
  </documentManagement>
</p:properties>
</file>

<file path=customXml/itemProps1.xml><?xml version="1.0" encoding="utf-8"?>
<ds:datastoreItem xmlns:ds="http://schemas.openxmlformats.org/officeDocument/2006/customXml" ds:itemID="{D8C61430-CD09-4F40-B018-2479178204C6}"/>
</file>

<file path=customXml/itemProps2.xml><?xml version="1.0" encoding="utf-8"?>
<ds:datastoreItem xmlns:ds="http://schemas.openxmlformats.org/officeDocument/2006/customXml" ds:itemID="{C9DD9DD8-0A9B-4466-A81C-F329C76BE01F}"/>
</file>

<file path=customXml/itemProps3.xml><?xml version="1.0" encoding="utf-8"?>
<ds:datastoreItem xmlns:ds="http://schemas.openxmlformats.org/officeDocument/2006/customXml" ds:itemID="{D20996F4-996D-4E64-A1EE-8E6DBDB3E2BC}"/>
</file>

<file path=docProps/app.xml><?xml version="1.0" encoding="utf-8"?>
<Properties xmlns="http://schemas.openxmlformats.org/officeDocument/2006/extended-properties" xmlns:vt="http://schemas.openxmlformats.org/officeDocument/2006/docPropsVTypes">
  <Template>{AE7F5DEE-1A9A-AC4E-A8B4-387C17DFC17F}tf10001120</Template>
  <TotalTime>1426</TotalTime>
  <Words>383</Words>
  <Application>Microsoft Office PowerPoint</Application>
  <PresentationFormat>Widescreen</PresentationFormat>
  <Paragraphs>59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Aileron Bold</vt:lpstr>
      <vt:lpstr>Antonio Ultra-Bold</vt:lpstr>
      <vt:lpstr>Arial</vt:lpstr>
      <vt:lpstr>Gill Sans MT</vt:lpstr>
      <vt:lpstr>Libre Franklin Bold</vt:lpstr>
      <vt:lpstr>Montserrat Bold</vt:lpstr>
      <vt:lpstr>Open Sauce</vt:lpstr>
      <vt:lpstr>Open Sauce Bold</vt:lpstr>
      <vt:lpstr>Oswald Bold</vt:lpstr>
      <vt:lpstr>TT Ramillas Heavy</vt:lpstr>
      <vt:lpstr>Parcel</vt:lpstr>
      <vt:lpstr>PowerPoint Presentation</vt:lpstr>
      <vt:lpstr>Social Media, Phones, and Adolescent Mental Health</vt:lpstr>
      <vt:lpstr>PowerPoint Presentation</vt:lpstr>
      <vt:lpstr>Teens and Smartphones</vt:lpstr>
      <vt:lpstr>Teens and Smartphones</vt:lpstr>
      <vt:lpstr>PowerPoint Presentation</vt:lpstr>
      <vt:lpstr>PowerPoint Presentation</vt:lpstr>
      <vt:lpstr>PowerPoint Presentation</vt:lpstr>
      <vt:lpstr>Teens Perceptions of Phones</vt:lpstr>
      <vt:lpstr>Correlation ≠ Causation</vt:lpstr>
      <vt:lpstr>PowerPoint Presentation</vt:lpstr>
      <vt:lpstr>Earlier Gender Differences in Depression</vt:lpstr>
      <vt:lpstr>Adolescent Egocentrism and Social Media</vt:lpstr>
      <vt:lpstr>Brain Development and  Social Media</vt:lpstr>
      <vt:lpstr>PowerPoint Presentation</vt:lpstr>
      <vt:lpstr>Helicopter Parenting</vt:lpstr>
      <vt:lpstr>Change in Academic Pressures</vt:lpstr>
      <vt:lpstr>School Bans?</vt:lpstr>
      <vt:lpstr>PowerPoint Presentation</vt:lpstr>
      <vt:lpstr>Moral Panic?</vt:lpstr>
      <vt:lpstr>Haidt Suggestions 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Igen and Adolescence</dc:title>
  <dc:creator>Matthew Mulvaney</dc:creator>
  <cp:lastModifiedBy>Kristine Knutson</cp:lastModifiedBy>
  <cp:revision>9</cp:revision>
  <dcterms:created xsi:type="dcterms:W3CDTF">2023-04-11T22:30:07Z</dcterms:created>
  <dcterms:modified xsi:type="dcterms:W3CDTF">2025-10-21T16:12:56Z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0x0101008D07A2C09BC22E4EB1188B786ADC0AC7</vt:lpwstr>
  </property>
</Properties>
</file>