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61" r:id="rId2"/>
    <p:sldId id="256" r:id="rId3"/>
    <p:sldId id="257" r:id="rId4"/>
    <p:sldId id="262" r:id="rId5"/>
  </p:sldIdLst>
  <p:sldSz cx="9144000" cy="5143500" type="screen16x9"/>
  <p:notesSz cx="6858000" cy="9144000"/>
  <p:embeddedFontLst>
    <p:embeddedFont>
      <p:font typeface="Aileron" panose="020B0604020202020204" charset="0"/>
      <p:regular r:id="rId7"/>
    </p:embeddedFont>
    <p:embeddedFont>
      <p:font typeface="Aileron Bold" panose="020B0604020202020204" charset="0"/>
      <p:regular r:id="rId8"/>
      <p:bold r:id="rId9"/>
    </p:embeddedFont>
    <p:embeddedFont>
      <p:font typeface="Aileron Italics" panose="020B0604020202020204" charset="0"/>
      <p:regular r:id="rId10"/>
      <p:italic r:id="rId11"/>
    </p:embeddedFont>
    <p:embeddedFont>
      <p:font typeface="Antonio Ultra-Bold" panose="020B0604020202020204" charset="0"/>
      <p:regular r:id="rId12"/>
      <p:bold r:id="rId13"/>
    </p:embeddedFont>
    <p:embeddedFont>
      <p:font typeface="Bree Serif" panose="020B0604020202020204" charset="0"/>
      <p:regular r:id="rId14"/>
    </p:embeddedFont>
    <p:embeddedFont>
      <p:font typeface="Libre Franklin Bold" panose="020B0604020202020204" charset="0"/>
      <p:regular r:id="rId15"/>
      <p:bold r:id="rId16"/>
    </p:embeddedFont>
    <p:embeddedFont>
      <p:font typeface="Montserrat Bold" panose="00000800000000000000" charset="0"/>
      <p:regular r:id="rId17"/>
      <p:bold r:id="rId18"/>
    </p:embeddedFont>
    <p:embeddedFont>
      <p:font typeface="Open Sauce Bold" panose="020B0604020202020204" charset="0"/>
      <p:regular r:id="rId19"/>
      <p:bold r:id="rId20"/>
    </p:embeddedFont>
    <p:embeddedFont>
      <p:font typeface="Open Sauce Heavy" panose="020B0604020202020204" charset="0"/>
      <p:regular r:id="rId21"/>
      <p:bold r:id="rId22"/>
    </p:embeddedFont>
    <p:embeddedFont>
      <p:font typeface="Oswald Bold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28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8bc133b92c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8bc133b92c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mailto:pietrah@sjfs.org" TargetMode="External"/><Relationship Id="rId4" Type="http://schemas.openxmlformats.org/officeDocument/2006/relationships/hyperlink" Target="http://sjfs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23880" y="1874509"/>
            <a:ext cx="1620121" cy="3252067"/>
          </a:xfrm>
          <a:custGeom>
            <a:avLst/>
            <a:gdLst/>
            <a:ahLst/>
            <a:cxnLst/>
            <a:rect l="l" t="t" r="r" b="b"/>
            <a:pathLst>
              <a:path w="3240241" h="6504134">
                <a:moveTo>
                  <a:pt x="0" y="0"/>
                </a:moveTo>
                <a:lnTo>
                  <a:pt x="3240241" y="0"/>
                </a:lnTo>
                <a:lnTo>
                  <a:pt x="3240241" y="6504133"/>
                </a:lnTo>
                <a:lnTo>
                  <a:pt x="0" y="65041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700"/>
          </a:p>
        </p:txBody>
      </p:sp>
      <p:grpSp>
        <p:nvGrpSpPr>
          <p:cNvPr id="3" name="Group 3"/>
          <p:cNvGrpSpPr/>
          <p:nvPr/>
        </p:nvGrpSpPr>
        <p:grpSpPr>
          <a:xfrm>
            <a:off x="4707773" y="-724153"/>
            <a:ext cx="4436228" cy="6591805"/>
            <a:chOff x="0" y="0"/>
            <a:chExt cx="2336778" cy="34722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36778" cy="3472226"/>
            </a:xfrm>
            <a:custGeom>
              <a:avLst/>
              <a:gdLst/>
              <a:ahLst/>
              <a:cxnLst/>
              <a:rect l="l" t="t" r="r" b="b"/>
              <a:pathLst>
                <a:path w="2336778" h="3472226">
                  <a:moveTo>
                    <a:pt x="0" y="0"/>
                  </a:moveTo>
                  <a:lnTo>
                    <a:pt x="2336778" y="0"/>
                  </a:lnTo>
                  <a:lnTo>
                    <a:pt x="2336778" y="3472226"/>
                  </a:lnTo>
                  <a:lnTo>
                    <a:pt x="0" y="3472226"/>
                  </a:lnTo>
                  <a:close/>
                </a:path>
              </a:pathLst>
            </a:custGeom>
            <a:solidFill>
              <a:srgbClr val="0083B5"/>
            </a:solidFill>
          </p:spPr>
          <p:txBody>
            <a:bodyPr/>
            <a:lstStyle/>
            <a:p>
              <a:endParaRPr lang="en-US" sz="7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2336778" cy="3491277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430"/>
                </a:lnSpc>
              </a:pPr>
              <a:endParaRPr sz="700"/>
            </a:p>
          </p:txBody>
        </p:sp>
      </p:grpSp>
      <p:sp>
        <p:nvSpPr>
          <p:cNvPr id="6" name="Freeform 6"/>
          <p:cNvSpPr/>
          <p:nvPr/>
        </p:nvSpPr>
        <p:spPr>
          <a:xfrm>
            <a:off x="3714588" y="1083199"/>
            <a:ext cx="3617500" cy="3617500"/>
          </a:xfrm>
          <a:custGeom>
            <a:avLst/>
            <a:gdLst/>
            <a:ahLst/>
            <a:cxnLst/>
            <a:rect l="l" t="t" r="r" b="b"/>
            <a:pathLst>
              <a:path w="7234999" h="7234999">
                <a:moveTo>
                  <a:pt x="0" y="0"/>
                </a:moveTo>
                <a:lnTo>
                  <a:pt x="7234999" y="0"/>
                </a:lnTo>
                <a:lnTo>
                  <a:pt x="7234999" y="7234999"/>
                </a:lnTo>
                <a:lnTo>
                  <a:pt x="0" y="72349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 sz="700"/>
          </a:p>
        </p:txBody>
      </p:sp>
      <p:grpSp>
        <p:nvGrpSpPr>
          <p:cNvPr id="7" name="Group 7"/>
          <p:cNvGrpSpPr/>
          <p:nvPr/>
        </p:nvGrpSpPr>
        <p:grpSpPr>
          <a:xfrm>
            <a:off x="528718" y="1719366"/>
            <a:ext cx="39494" cy="1781176"/>
            <a:chOff x="0" y="0"/>
            <a:chExt cx="20803" cy="9382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803" cy="938233"/>
            </a:xfrm>
            <a:custGeom>
              <a:avLst/>
              <a:gdLst/>
              <a:ahLst/>
              <a:cxnLst/>
              <a:rect l="l" t="t" r="r" b="b"/>
              <a:pathLst>
                <a:path w="20803" h="938233">
                  <a:moveTo>
                    <a:pt x="0" y="0"/>
                  </a:moveTo>
                  <a:lnTo>
                    <a:pt x="20803" y="0"/>
                  </a:lnTo>
                  <a:lnTo>
                    <a:pt x="20803" y="938233"/>
                  </a:lnTo>
                  <a:lnTo>
                    <a:pt x="0" y="938233"/>
                  </a:lnTo>
                  <a:close/>
                </a:path>
              </a:pathLst>
            </a:custGeom>
            <a:solidFill>
              <a:srgbClr val="67B23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sz="7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20803" cy="957283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430"/>
                </a:lnSpc>
                <a:spcBef>
                  <a:spcPct val="0"/>
                </a:spcBef>
              </a:pPr>
              <a:endParaRPr sz="70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93761" y="1647928"/>
            <a:ext cx="3607297" cy="619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55"/>
              </a:lnSpc>
            </a:pPr>
            <a:r>
              <a:rPr lang="en-US" sz="3753" b="1" spc="-75">
                <a:solidFill>
                  <a:srgbClr val="0190C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HANNAH</a:t>
            </a:r>
          </a:p>
        </p:txBody>
      </p:sp>
      <p:sp>
        <p:nvSpPr>
          <p:cNvPr id="11" name="Freeform 11"/>
          <p:cNvSpPr/>
          <p:nvPr/>
        </p:nvSpPr>
        <p:spPr>
          <a:xfrm>
            <a:off x="7335710" y="4453594"/>
            <a:ext cx="1465288" cy="454239"/>
          </a:xfrm>
          <a:custGeom>
            <a:avLst/>
            <a:gdLst/>
            <a:ahLst/>
            <a:cxnLst/>
            <a:rect l="l" t="t" r="r" b="b"/>
            <a:pathLst>
              <a:path w="2930575" h="908478">
                <a:moveTo>
                  <a:pt x="0" y="0"/>
                </a:moveTo>
                <a:lnTo>
                  <a:pt x="2930575" y="0"/>
                </a:lnTo>
                <a:lnTo>
                  <a:pt x="2930575" y="908478"/>
                </a:lnTo>
                <a:lnTo>
                  <a:pt x="0" y="90847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700"/>
          </a:p>
        </p:txBody>
      </p:sp>
      <p:grpSp>
        <p:nvGrpSpPr>
          <p:cNvPr id="12" name="Group 12"/>
          <p:cNvGrpSpPr/>
          <p:nvPr/>
        </p:nvGrpSpPr>
        <p:grpSpPr>
          <a:xfrm>
            <a:off x="7249161" y="3200556"/>
            <a:ext cx="1624059" cy="1054114"/>
            <a:chOff x="-38202" y="-355183"/>
            <a:chExt cx="4330822" cy="2810967"/>
          </a:xfrm>
        </p:grpSpPr>
        <p:sp>
          <p:nvSpPr>
            <p:cNvPr id="13" name="TextBox 13"/>
            <p:cNvSpPr txBox="1"/>
            <p:nvPr/>
          </p:nvSpPr>
          <p:spPr>
            <a:xfrm rot="16200000">
              <a:off x="-692617" y="299232"/>
              <a:ext cx="2776412" cy="14675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714"/>
                </a:lnSpc>
              </a:pPr>
              <a:r>
                <a:rPr lang="en-US" sz="2800" b="1" spc="158" dirty="0">
                  <a:solidFill>
                    <a:srgbClr val="82BF58"/>
                  </a:solidFill>
                  <a:latin typeface="Antonio Ultra-Bold"/>
                  <a:ea typeface="Antonio Ultra-Bold"/>
                  <a:cs typeface="Antonio Ultra-Bold"/>
                  <a:sym typeface="Antonio Ultra-Bold"/>
                </a:rPr>
                <a:t>2025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368426" y="609127"/>
              <a:ext cx="2886621" cy="18466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75"/>
                </a:lnSpc>
              </a:pPr>
              <a:r>
                <a:rPr lang="en-US" sz="1868" b="1">
                  <a:solidFill>
                    <a:srgbClr val="FFFFFF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MENTAL </a:t>
              </a:r>
            </a:p>
            <a:p>
              <a:pPr algn="just">
                <a:lnSpc>
                  <a:spcPts val="1775"/>
                </a:lnSpc>
              </a:pPr>
              <a:r>
                <a:rPr lang="en-US" sz="1868" b="1">
                  <a:solidFill>
                    <a:srgbClr val="FFFFFF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HEALTH</a:t>
              </a:r>
            </a:p>
            <a:p>
              <a:pPr algn="just">
                <a:lnSpc>
                  <a:spcPts val="1775"/>
                </a:lnSpc>
              </a:pPr>
              <a:r>
                <a:rPr lang="en-US" sz="1868" b="1">
                  <a:solidFill>
                    <a:srgbClr val="FFFFFF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SUMMIT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368426" y="57151"/>
              <a:ext cx="2924194" cy="4445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62"/>
                </a:lnSpc>
              </a:pPr>
              <a:r>
                <a:rPr lang="en-US" sz="1328" b="1">
                  <a:solidFill>
                    <a:srgbClr val="FEFEFE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CNY YOUTH 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7276645" y="4336346"/>
            <a:ext cx="636146" cy="82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3"/>
              </a:lnSpc>
            </a:pPr>
            <a:r>
              <a:rPr lang="en-US" sz="488" b="1">
                <a:solidFill>
                  <a:srgbClr val="82BF5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PRESENTED BY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4095004" y="1466012"/>
            <a:ext cx="2856668" cy="2856668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t="-4644" b="-4644"/>
              </a:stretch>
            </a:blipFill>
          </p:spPr>
          <p:txBody>
            <a:bodyPr/>
            <a:lstStyle/>
            <a:p>
              <a:endParaRPr lang="en-US" sz="700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693761" y="2171621"/>
            <a:ext cx="3607297" cy="1028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50"/>
              </a:lnSpc>
            </a:pPr>
            <a:r>
              <a:rPr lang="en-US" sz="6250" b="1" spc="-125">
                <a:solidFill>
                  <a:srgbClr val="A280EC"/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PIETRA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869503" y="363487"/>
            <a:ext cx="4061826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68"/>
              </a:lnSpc>
            </a:pPr>
            <a:r>
              <a:rPr lang="en-US" sz="2978" b="1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MUSIC</a:t>
            </a:r>
          </a:p>
          <a:p>
            <a:pPr algn="r">
              <a:lnSpc>
                <a:spcPts val="3068"/>
              </a:lnSpc>
            </a:pPr>
            <a:r>
              <a:rPr lang="en-US" sz="2978" b="1">
                <a:solidFill>
                  <a:srgbClr val="82BF58"/>
                </a:solidFill>
                <a:latin typeface="Oswald Bold"/>
                <a:ea typeface="Oswald Bold"/>
                <a:cs typeface="Oswald Bold"/>
                <a:sym typeface="Oswald Bold"/>
              </a:rPr>
              <a:t>EXERCISE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93761" y="3239292"/>
            <a:ext cx="4118796" cy="226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860"/>
              </a:lnSpc>
            </a:pPr>
            <a:r>
              <a:rPr lang="en-US" sz="1500" i="1">
                <a:latin typeface="Aileron Italics"/>
                <a:ea typeface="Aileron Italics"/>
                <a:cs typeface="Aileron Italics"/>
                <a:sym typeface="Aileron Italics"/>
              </a:rPr>
              <a:t>MS, LCAT, MT-BC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59350" y="681600"/>
            <a:ext cx="8520600" cy="3942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259350" y="980500"/>
            <a:ext cx="8520600" cy="10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09">
                <a:latin typeface="Bree Serif"/>
                <a:ea typeface="Bree Serif"/>
                <a:cs typeface="Bree Serif"/>
                <a:sym typeface="Bree Serif"/>
              </a:rPr>
              <a:t>Hannah Pietra, MS, LCAT, MT-BC, CLC</a:t>
            </a:r>
            <a:endParaRPr sz="3609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629">
                <a:latin typeface="Bree Serif"/>
                <a:ea typeface="Bree Serif"/>
                <a:cs typeface="Bree Serif"/>
                <a:sym typeface="Bree Serif"/>
              </a:rPr>
              <a:t>Licensed Creative Arts Therapist, Board Certified Music Therapist, Certified Life Coach</a:t>
            </a:r>
            <a:endParaRPr sz="1629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259350" y="23749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Arts &amp; Minds Coordinator and Clinician 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at Syracuse Jewish Family Service</a:t>
            </a:r>
            <a:r>
              <a:rPr lang="en"/>
              <a:t> </a:t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759100" y="3205425"/>
            <a:ext cx="7686900" cy="9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22222"/>
                </a:solidFill>
                <a:latin typeface="Bree Serif"/>
                <a:ea typeface="Bree Serif"/>
                <a:cs typeface="Bree Serif"/>
                <a:sym typeface="Bree Serif"/>
              </a:rPr>
              <a:t>4101 E.Genesee St, Syracuse, NY 13214</a:t>
            </a:r>
            <a:endParaRPr sz="2000">
              <a:solidFill>
                <a:srgbClr val="222222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Website: </a:t>
            </a:r>
            <a:r>
              <a:rPr lang="en" sz="1800" u="sng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sjfs.org</a:t>
            </a:r>
            <a:endParaRPr sz="18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Email: </a:t>
            </a:r>
            <a:r>
              <a:rPr lang="en" sz="1800" u="sng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pietrah@sjfs.org</a:t>
            </a:r>
            <a:endParaRPr sz="18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Phone: 315-446-9111 ext.130</a:t>
            </a:r>
            <a:endParaRPr sz="18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58" name="Google Shape;58;p13" title="IMG_1835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1175" y="3205432"/>
            <a:ext cx="1349200" cy="1280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35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11">
                <a:latin typeface="Bree Serif"/>
                <a:ea typeface="Bree Serif"/>
                <a:cs typeface="Bree Serif"/>
                <a:sym typeface="Bree Serif"/>
              </a:rPr>
              <a:t>Funga Alafia</a:t>
            </a:r>
            <a:endParaRPr sz="3611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11700" y="969250"/>
            <a:ext cx="8771100" cy="38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dk1"/>
                </a:solidFill>
              </a:rPr>
              <a:t>Funga alafia, ah-shay ah-shay.</a:t>
            </a:r>
            <a:endParaRPr sz="25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dk1"/>
                </a:solidFill>
              </a:rPr>
              <a:t>Funga alafia, ah-shay ah-shay.</a:t>
            </a:r>
            <a:endParaRPr sz="25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dk1"/>
                </a:solidFill>
              </a:rPr>
              <a:t>Funga alafia, ah-shay ah-shay.</a:t>
            </a:r>
            <a:endParaRPr sz="25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dk1"/>
                </a:solidFill>
              </a:rPr>
              <a:t>Funga alafia, ah-shay ah-shay.</a:t>
            </a:r>
            <a:endParaRPr sz="25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dk1"/>
                </a:solidFill>
              </a:rPr>
              <a:t>My thoughts welcome you</a:t>
            </a:r>
            <a:endParaRPr sz="25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dk1"/>
                </a:solidFill>
              </a:rPr>
              <a:t>My eyes welcome you</a:t>
            </a:r>
            <a:endParaRPr sz="25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dk1"/>
                </a:solidFill>
              </a:rPr>
              <a:t>My words welcome you</a:t>
            </a:r>
            <a:endParaRPr sz="25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dk1"/>
                </a:solidFill>
              </a:rPr>
              <a:t>My heart welcomes you</a:t>
            </a:r>
            <a:endParaRPr sz="2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83720" y="-1363521"/>
            <a:ext cx="2828925" cy="282892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83B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sz="7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430"/>
                </a:lnSpc>
                <a:spcBef>
                  <a:spcPct val="0"/>
                </a:spcBef>
              </a:pPr>
              <a:endParaRPr sz="7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95480" y="4283911"/>
            <a:ext cx="1543050" cy="154305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83B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sz="7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430"/>
                </a:lnSpc>
                <a:spcBef>
                  <a:spcPct val="0"/>
                </a:spcBef>
              </a:pPr>
              <a:endParaRPr sz="70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14350" y="290521"/>
            <a:ext cx="4126566" cy="420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51"/>
              </a:lnSpc>
            </a:pPr>
            <a:r>
              <a:rPr lang="en-US" sz="2875" b="1" spc="-201">
                <a:solidFill>
                  <a:srgbClr val="0083B5"/>
                </a:solidFill>
                <a:latin typeface="Aileron Bold"/>
                <a:ea typeface="Aileron Bold"/>
                <a:cs typeface="Aileron Bold"/>
                <a:sym typeface="Aileron Bold"/>
              </a:rPr>
              <a:t>Session 1 </a:t>
            </a:r>
            <a:r>
              <a:rPr lang="en-US" sz="2875" b="1" spc="-201">
                <a:solidFill>
                  <a:srgbClr val="0190C8"/>
                </a:solidFill>
                <a:latin typeface="Aileron Bold"/>
                <a:ea typeface="Aileron Bold"/>
                <a:cs typeface="Aileron Bold"/>
                <a:sym typeface="Aileron Bold"/>
              </a:rPr>
              <a:t> </a:t>
            </a:r>
            <a:r>
              <a:rPr lang="en-US" sz="2875" b="1" spc="-201">
                <a:solidFill>
                  <a:srgbClr val="82BF58"/>
                </a:solidFill>
                <a:latin typeface="Aileron Bold"/>
                <a:ea typeface="Aileron Bold"/>
                <a:cs typeface="Aileron Bold"/>
                <a:sym typeface="Aileron Bold"/>
              </a:rPr>
              <a:t>Breakouts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97665" y="1085168"/>
            <a:ext cx="7886503" cy="3506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42598" lvl="1" indent="-221299">
              <a:lnSpc>
                <a:spcPts val="2460"/>
              </a:lnSpc>
              <a:buFont typeface="Arial"/>
              <a:buChar char="•"/>
            </a:pPr>
            <a:r>
              <a:rPr lang="en-US" sz="2050" b="1">
                <a:latin typeface="Aileron Bold"/>
                <a:ea typeface="Aileron Bold"/>
                <a:cs typeface="Aileron Bold"/>
                <a:sym typeface="Aileron Bold"/>
              </a:rPr>
              <a:t>The Power of Music for Teen Mental Health </a:t>
            </a:r>
            <a:r>
              <a:rPr lang="en-US" sz="2050">
                <a:latin typeface="Aileron"/>
                <a:ea typeface="Aileron"/>
                <a:cs typeface="Aileron"/>
                <a:sym typeface="Aileron"/>
              </a:rPr>
              <a:t>Hannah Pietra, MS, LCAT, MT-BC</a:t>
            </a:r>
            <a:r>
              <a:rPr lang="en-US" sz="2050" b="1">
                <a:solidFill>
                  <a:srgbClr val="0083B5"/>
                </a:solidFill>
                <a:latin typeface="Aileron Bold"/>
                <a:ea typeface="Aileron Bold"/>
                <a:cs typeface="Aileron Bold"/>
                <a:sym typeface="Aileron Bold"/>
              </a:rPr>
              <a:t> Liberty I</a:t>
            </a:r>
          </a:p>
          <a:p>
            <a:pPr>
              <a:lnSpc>
                <a:spcPts val="2460"/>
              </a:lnSpc>
            </a:pPr>
            <a:r>
              <a:rPr lang="en-US" sz="2050" b="1">
                <a:solidFill>
                  <a:srgbClr val="0083B5"/>
                </a:solidFill>
                <a:latin typeface="Aileron Bold"/>
                <a:ea typeface="Aileron Bold"/>
                <a:cs typeface="Aileron Bold"/>
                <a:sym typeface="Aileron Bold"/>
              </a:rPr>
              <a:t> </a:t>
            </a:r>
          </a:p>
          <a:p>
            <a:pPr marL="442598" lvl="1" indent="-221299">
              <a:lnSpc>
                <a:spcPts val="2460"/>
              </a:lnSpc>
              <a:buFont typeface="Arial"/>
              <a:buChar char="•"/>
            </a:pPr>
            <a:r>
              <a:rPr lang="en-US" sz="2050" b="1">
                <a:latin typeface="Aileron Bold"/>
                <a:ea typeface="Aileron Bold"/>
                <a:cs typeface="Aileron Bold"/>
                <a:sym typeface="Aileron Bold"/>
              </a:rPr>
              <a:t>The Body Project</a:t>
            </a:r>
            <a:r>
              <a:rPr lang="en-US" sz="2050">
                <a:latin typeface="Aileron"/>
                <a:ea typeface="Aileron"/>
                <a:cs typeface="Aileron"/>
                <a:sym typeface="Aileron"/>
              </a:rPr>
              <a:t> Afton Kapuscinski, Ph.D.</a:t>
            </a:r>
            <a:r>
              <a:rPr lang="en-US" sz="2050" b="1">
                <a:solidFill>
                  <a:srgbClr val="0083B5"/>
                </a:solidFill>
                <a:latin typeface="Aileron Bold"/>
                <a:ea typeface="Aileron Bold"/>
                <a:cs typeface="Aileron Bold"/>
                <a:sym typeface="Aileron Bold"/>
              </a:rPr>
              <a:t> Liberty IV</a:t>
            </a:r>
          </a:p>
          <a:p>
            <a:pPr>
              <a:lnSpc>
                <a:spcPts val="2460"/>
              </a:lnSpc>
            </a:pPr>
            <a:endParaRPr lang="en-US" sz="2050" b="1">
              <a:solidFill>
                <a:srgbClr val="0083B5"/>
              </a:solidFill>
              <a:latin typeface="Aileron Bold"/>
              <a:ea typeface="Aileron Bold"/>
              <a:cs typeface="Aileron Bold"/>
              <a:sym typeface="Aileron Bold"/>
            </a:endParaRPr>
          </a:p>
          <a:p>
            <a:pPr marL="442598" lvl="1" indent="-221299">
              <a:lnSpc>
                <a:spcPts val="2460"/>
              </a:lnSpc>
              <a:buFont typeface="Arial"/>
              <a:buChar char="•"/>
            </a:pPr>
            <a:r>
              <a:rPr lang="en-US" sz="2050" b="1">
                <a:latin typeface="Aileron Bold"/>
                <a:ea typeface="Aileron Bold"/>
                <a:cs typeface="Aileron Bold"/>
                <a:sym typeface="Aileron Bold"/>
              </a:rPr>
              <a:t>SCORE: A Student-Led Workshop on Understanding Issues Impacting Youth Today </a:t>
            </a:r>
            <a:r>
              <a:rPr lang="en-US" sz="2050">
                <a:latin typeface="Aileron"/>
                <a:ea typeface="Aileron"/>
                <a:cs typeface="Aileron"/>
                <a:sym typeface="Aileron"/>
              </a:rPr>
              <a:t>Moderated by</a:t>
            </a:r>
            <a:r>
              <a:rPr lang="en-US" sz="2050" b="1">
                <a:latin typeface="Aileron Bold"/>
                <a:ea typeface="Aileron Bold"/>
                <a:cs typeface="Aileron Bold"/>
                <a:sym typeface="Aileron Bold"/>
              </a:rPr>
              <a:t> </a:t>
            </a:r>
            <a:r>
              <a:rPr lang="en-US" sz="2050">
                <a:latin typeface="Aileron"/>
                <a:ea typeface="Aileron"/>
                <a:cs typeface="Aileron"/>
                <a:sym typeface="Aileron"/>
              </a:rPr>
              <a:t>Monica Bacote, CDP </a:t>
            </a:r>
          </a:p>
          <a:p>
            <a:pPr>
              <a:lnSpc>
                <a:spcPts val="2460"/>
              </a:lnSpc>
            </a:pPr>
            <a:r>
              <a:rPr lang="en-US" sz="2050">
                <a:latin typeface="Aileron"/>
                <a:ea typeface="Aileron"/>
                <a:cs typeface="Aileron"/>
                <a:sym typeface="Aileron"/>
              </a:rPr>
              <a:t>        </a:t>
            </a:r>
            <a:r>
              <a:rPr lang="en-US" sz="2050" b="1">
                <a:solidFill>
                  <a:srgbClr val="0083B5"/>
                </a:solidFill>
                <a:latin typeface="Aileron Bold"/>
                <a:ea typeface="Aileron Bold"/>
                <a:cs typeface="Aileron Bold"/>
                <a:sym typeface="Aileron Bold"/>
              </a:rPr>
              <a:t>Liberty III</a:t>
            </a:r>
          </a:p>
          <a:p>
            <a:pPr>
              <a:lnSpc>
                <a:spcPts val="2460"/>
              </a:lnSpc>
            </a:pPr>
            <a:endParaRPr lang="en-US" sz="2050" b="1">
              <a:solidFill>
                <a:srgbClr val="0083B5"/>
              </a:solidFill>
              <a:latin typeface="Aileron Bold"/>
              <a:ea typeface="Aileron Bold"/>
              <a:cs typeface="Aileron Bold"/>
              <a:sym typeface="Aileron Bold"/>
            </a:endParaRPr>
          </a:p>
          <a:p>
            <a:pPr marL="442598" lvl="1" indent="-221299">
              <a:lnSpc>
                <a:spcPts val="2460"/>
              </a:lnSpc>
              <a:buFont typeface="Arial"/>
              <a:buChar char="•"/>
            </a:pPr>
            <a:r>
              <a:rPr lang="en-US" sz="2050" b="1">
                <a:latin typeface="Aileron Bold"/>
                <a:ea typeface="Aileron Bold"/>
                <a:cs typeface="Aileron Bold"/>
                <a:sym typeface="Aileron Bold"/>
              </a:rPr>
              <a:t>Understanding Grief &amp; Trauma in Youth </a:t>
            </a:r>
            <a:r>
              <a:rPr lang="en-US" sz="2050">
                <a:latin typeface="Aileron"/>
                <a:ea typeface="Aileron"/>
                <a:cs typeface="Aileron"/>
                <a:sym typeface="Aileron"/>
              </a:rPr>
              <a:t>Rachel Johnson, MSW, LMFT </a:t>
            </a:r>
            <a:r>
              <a:rPr lang="en-US" sz="2050" b="1">
                <a:solidFill>
                  <a:srgbClr val="0083B5"/>
                </a:solidFill>
                <a:latin typeface="Aileron Bold"/>
                <a:ea typeface="Aileron Bold"/>
                <a:cs typeface="Aileron Bold"/>
                <a:sym typeface="Aileron Bold"/>
              </a:rPr>
              <a:t>Liberty II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07A2C09BC22E4EB1188B786ADC0AC7" ma:contentTypeVersion="11" ma:contentTypeDescription="Create a new document." ma:contentTypeScope="" ma:versionID="a587b16e543d5107108c3efe077e66e0">
  <xsd:schema xmlns:xsd="http://www.w3.org/2001/XMLSchema" xmlns:xs="http://www.w3.org/2001/XMLSchema" xmlns:p="http://schemas.microsoft.com/office/2006/metadata/properties" xmlns:ns2="b8547edd-bb24-4177-9359-c1138fa2c85e" xmlns:ns3="4e069c72-bcb2-476c-91df-51f851679503" targetNamespace="http://schemas.microsoft.com/office/2006/metadata/properties" ma:root="true" ma:fieldsID="25f9ddbe6399c645e0ccc9eabdc777a7" ns2:_="" ns3:_="">
    <xsd:import namespace="b8547edd-bb24-4177-9359-c1138fa2c85e"/>
    <xsd:import namespace="4e069c72-bcb2-476c-91df-51f8516795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547edd-bb24-4177-9359-c1138fa2c8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311d870-db02-4cc5-a48c-47a8d777bf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069c72-bcb2-476c-91df-51f851679503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d36ccf82-145b-4bfd-b44b-3715217fd259}" ma:internalName="TaxCatchAll" ma:showField="CatchAllData" ma:web="4e069c72-bcb2-476c-91df-51f8516795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8547edd-bb24-4177-9359-c1138fa2c85e">
      <Terms xmlns="http://schemas.microsoft.com/office/infopath/2007/PartnerControls"/>
    </lcf76f155ced4ddcb4097134ff3c332f>
    <TaxCatchAll xmlns="4e069c72-bcb2-476c-91df-51f851679503" xsi:nil="true"/>
  </documentManagement>
</p:properties>
</file>

<file path=customXml/itemProps1.xml><?xml version="1.0" encoding="utf-8"?>
<ds:datastoreItem xmlns:ds="http://schemas.openxmlformats.org/officeDocument/2006/customXml" ds:itemID="{3B505650-04E8-49DF-B91A-A63FC62C17DA}"/>
</file>

<file path=customXml/itemProps2.xml><?xml version="1.0" encoding="utf-8"?>
<ds:datastoreItem xmlns:ds="http://schemas.openxmlformats.org/officeDocument/2006/customXml" ds:itemID="{E171BF86-56E8-4D59-8E93-0327F5365CF5}"/>
</file>

<file path=customXml/itemProps3.xml><?xml version="1.0" encoding="utf-8"?>
<ds:datastoreItem xmlns:ds="http://schemas.openxmlformats.org/officeDocument/2006/customXml" ds:itemID="{E86B9063-9BFA-410B-ABCE-7CB74BDCE55A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189</Words>
  <Application>Microsoft Office PowerPoint</Application>
  <PresentationFormat>On-screen Show (16:9)</PresentationFormat>
  <Paragraphs>38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Oswald Bold</vt:lpstr>
      <vt:lpstr>Arial</vt:lpstr>
      <vt:lpstr>Aileron</vt:lpstr>
      <vt:lpstr>Open Sauce Bold</vt:lpstr>
      <vt:lpstr>Open Sauce Heavy</vt:lpstr>
      <vt:lpstr>Montserrat Bold</vt:lpstr>
      <vt:lpstr>Antonio Ultra-Bold</vt:lpstr>
      <vt:lpstr>Aileron Italics</vt:lpstr>
      <vt:lpstr>Bree Serif</vt:lpstr>
      <vt:lpstr>Libre Franklin Bold</vt:lpstr>
      <vt:lpstr>Aileron Bold</vt:lpstr>
      <vt:lpstr>Simple Light</vt:lpstr>
      <vt:lpstr>PowerPoint Presentation</vt:lpstr>
      <vt:lpstr>Hannah Pietra, MS, LCAT, MT-BC, CLC Licensed Creative Arts Therapist, Board Certified Music Therapist, Certified Life Coach</vt:lpstr>
      <vt:lpstr>Funga Alafia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Kristine Knutson</cp:lastModifiedBy>
  <cp:revision>2</cp:revision>
  <dcterms:modified xsi:type="dcterms:W3CDTF">2025-10-21T17:55:12Z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0x0101008D07A2C09BC22E4EB1188B786ADC0AC7</vt:lpwstr>
  </property>
</Properties>
</file>